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9456" r:id="rId5"/>
    <p:sldId id="9457" r:id="rId6"/>
    <p:sldId id="9481" r:id="rId7"/>
    <p:sldId id="9470" r:id="rId8"/>
    <p:sldId id="9471" r:id="rId9"/>
    <p:sldId id="9482" r:id="rId10"/>
    <p:sldId id="9509" r:id="rId11"/>
    <p:sldId id="9495" r:id="rId12"/>
    <p:sldId id="9539" r:id="rId13"/>
    <p:sldId id="9555" r:id="rId14"/>
    <p:sldId id="9484" r:id="rId15"/>
    <p:sldId id="9472" r:id="rId16"/>
    <p:sldId id="9483" r:id="rId17"/>
    <p:sldId id="9475" r:id="rId18"/>
    <p:sldId id="9485" r:id="rId19"/>
    <p:sldId id="9486" r:id="rId20"/>
    <p:sldId id="9477" r:id="rId21"/>
    <p:sldId id="9448" r:id="rId22"/>
    <p:sldId id="9487" r:id="rId23"/>
    <p:sldId id="9488" r:id="rId24"/>
    <p:sldId id="9489" r:id="rId25"/>
    <p:sldId id="9490" r:id="rId26"/>
    <p:sldId id="9491" r:id="rId27"/>
    <p:sldId id="9492" r:id="rId28"/>
    <p:sldId id="9478" r:id="rId29"/>
    <p:sldId id="9479" r:id="rId30"/>
    <p:sldId id="9497" r:id="rId31"/>
    <p:sldId id="9493" r:id="rId32"/>
    <p:sldId id="9498" r:id="rId33"/>
    <p:sldId id="9499" r:id="rId34"/>
    <p:sldId id="9500" r:id="rId35"/>
    <p:sldId id="9494" r:id="rId36"/>
    <p:sldId id="9505" r:id="rId37"/>
    <p:sldId id="9504" r:id="rId38"/>
    <p:sldId id="9538" r:id="rId39"/>
    <p:sldId id="9503" r:id="rId40"/>
    <p:sldId id="9506" r:id="rId41"/>
    <p:sldId id="9502" r:id="rId42"/>
    <p:sldId id="9507" r:id="rId43"/>
    <p:sldId id="9511" r:id="rId44"/>
    <p:sldId id="9512" r:id="rId45"/>
    <p:sldId id="9513" r:id="rId46"/>
    <p:sldId id="9515" r:id="rId47"/>
    <p:sldId id="9516" r:id="rId48"/>
    <p:sldId id="9520" r:id="rId49"/>
    <p:sldId id="9521" r:id="rId50"/>
    <p:sldId id="9522" r:id="rId51"/>
    <p:sldId id="9534" r:id="rId52"/>
    <p:sldId id="9535" r:id="rId53"/>
    <p:sldId id="9537" r:id="rId54"/>
    <p:sldId id="274" r:id="rId55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2" userDrawn="1">
          <p15:clr>
            <a:srgbClr val="A4A3A4"/>
          </p15:clr>
        </p15:guide>
        <p15:guide id="2" pos="2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121"/>
    <a:srgbClr val="22D3C6"/>
    <a:srgbClr val="FFEA4F"/>
    <a:srgbClr val="F8DF4B"/>
    <a:srgbClr val="F6E470"/>
    <a:srgbClr val="3288D4"/>
    <a:srgbClr val="0F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558"/>
  </p:normalViewPr>
  <p:slideViewPr>
    <p:cSldViewPr>
      <p:cViewPr varScale="1">
        <p:scale>
          <a:sx n="72" d="100"/>
          <a:sy n="72" d="100"/>
        </p:scale>
        <p:origin x="667" y="77"/>
      </p:cViewPr>
      <p:guideLst>
        <p:guide orient="horz" pos="2872"/>
        <p:guide pos="21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C8EC01-6780-F44A-B3AC-8048CBACB1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37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1CB33B-7192-4543-A243-AF1FA90B9C4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7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0582" y="2503001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0584" y="1922095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0C4F127-8623-EB4B-9FE8-489A394AF3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54EC4C1-C182-4F4F-9EEE-5A8905039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837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082B10C0-6014-9746-9EF9-C810743AD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4711700"/>
            <a:ext cx="3352800" cy="84490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E3EA09-8576-9F42-96EE-47BFC758356E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8E48764-E8EC-3545-BD0D-A41FEE75C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187" y="2692123"/>
            <a:ext cx="7667325" cy="14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9" b="0" i="0">
                <a:solidFill>
                  <a:srgbClr val="455F5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91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2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5010">
              <a:lnSpc>
                <a:spcPts val="2470"/>
              </a:lnSpc>
            </a:pPr>
            <a:r>
              <a:rPr lang="es-ES" spc="-6"/>
              <a:t>Ecosistema</a:t>
            </a:r>
            <a:r>
              <a:rPr lang="es-ES" spc="-35"/>
              <a:t> </a:t>
            </a:r>
            <a:r>
              <a:rPr lang="es-ES" spc="-6"/>
              <a:t>Spark</a:t>
            </a:r>
            <a:endParaRPr lang="es-ES" spc="-6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12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5010">
              <a:lnSpc>
                <a:spcPts val="2470"/>
              </a:lnSpc>
            </a:pPr>
            <a:r>
              <a:rPr lang="en-US"/>
              <a:t>Máster</a:t>
            </a:r>
            <a:r>
              <a:rPr lang="en-US" spc="-6"/>
              <a:t> en</a:t>
            </a:r>
            <a:r>
              <a:rPr lang="en-US"/>
              <a:t> </a:t>
            </a:r>
            <a:r>
              <a:rPr lang="en-US" spc="-6"/>
              <a:t>Big</a:t>
            </a:r>
            <a:r>
              <a:rPr lang="en-US" spc="-12"/>
              <a:t> </a:t>
            </a:r>
            <a:r>
              <a:rPr lang="en-US" spc="-6"/>
              <a:t>Data</a:t>
            </a:r>
            <a:r>
              <a:rPr lang="en-US"/>
              <a:t> y </a:t>
            </a:r>
            <a:r>
              <a:rPr lang="en-US" spc="-6"/>
              <a:t>Data</a:t>
            </a:r>
            <a:r>
              <a:rPr lang="en-US"/>
              <a:t> </a:t>
            </a:r>
            <a:r>
              <a:rPr lang="en-US" spc="-6"/>
              <a:t>Science</a:t>
            </a:r>
            <a:endParaRPr lang="en-US" spc="-6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27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46531">
              <a:lnSpc>
                <a:spcPts val="2470"/>
              </a:lnSpc>
            </a:pPr>
            <a:fld id="{81D60167-4931-47E6-BA6A-407CBD079E47}" type="slidenum">
              <a:rPr lang="es-ES" spc="-6" smtClean="0"/>
              <a:pPr marL="46531">
                <a:lnSpc>
                  <a:spcPts val="2470"/>
                </a:lnSpc>
              </a:pPr>
              <a:t>‹Nº›</a:t>
            </a:fld>
            <a:endParaRPr lang="es-ES" spc="-6" dirty="0"/>
          </a:p>
        </p:txBody>
      </p:sp>
    </p:spTree>
    <p:extLst>
      <p:ext uri="{BB962C8B-B14F-4D97-AF65-F5344CB8AC3E}">
        <p14:creationId xmlns:p14="http://schemas.microsoft.com/office/powerpoint/2010/main" val="192701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3D632-0157-AB42-A02C-B19E60B65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2613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1AFEB-736C-B54A-AABC-81A7EDBB6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7913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DD4EF45-D51A-DA49-85FF-B1302EA5C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"/>
            <a:ext cx="10807699" cy="7746959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50" y="15875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rgbClr val="FFEA4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50" y="32227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22D3C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09674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F2C23CF-9C3A-784D-8BD7-37D85DFA2E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BBF661-E727-FA40-8B81-C299D2D2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7"/>
            <a:ext cx="10807700" cy="7745924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354082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6690714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6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8B91B924-AAF4-9E45-A63A-F91D9552E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6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F3E50DE4-C240-E244-8BA2-174CF86196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1488" y="2474890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5664C53E-DC3E-0146-A95A-1D2C8984AA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1490" y="1920009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C44AC8E3-93EF-D549-BC0B-0CCF56D5A5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7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EA571C7-B32B-B94B-91DA-F84780443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32EB9457-2C46-2E49-8EDD-2B42D01534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8512" y="4660092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B5D73955-985B-4542-947C-BF48B3F70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8514" y="4105211"/>
            <a:ext cx="4038598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B6C8DE-FEA8-5848-852A-EEDE223BB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4" name="Título 10">
            <a:extLst>
              <a:ext uri="{FF2B5EF4-FFF2-40B4-BE49-F238E27FC236}">
                <a16:creationId xmlns:a16="http://schemas.microsoft.com/office/drawing/2014/main" id="{159C69BE-5A89-214F-B6BA-85329939B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C44E8A-7694-E84E-8E83-2DC283309B30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9" r:id="rId3"/>
    <p:sldLayoutId id="2147483672" r:id="rId4"/>
    <p:sldLayoutId id="2147483664" r:id="rId5"/>
    <p:sldLayoutId id="2147483662" r:id="rId6"/>
    <p:sldLayoutId id="2147483670" r:id="rId7"/>
    <p:sldLayoutId id="2147483666" r:id="rId8"/>
    <p:sldLayoutId id="2147483667" r:id="rId9"/>
    <p:sldLayoutId id="2147483671" r:id="rId10"/>
    <p:sldLayoutId id="2147483668" r:id="rId11"/>
    <p:sldLayoutId id="2147483674" r:id="rId1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try-databrick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113F2E6-5DC1-5F4F-93A8-1B4EFCFF2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2250" y="2238268"/>
            <a:ext cx="5867400" cy="1635232"/>
          </a:xfrm>
        </p:spPr>
        <p:txBody>
          <a:bodyPr/>
          <a:lstStyle/>
          <a:p>
            <a:pPr algn="ctr"/>
            <a:r>
              <a:rPr lang="es-ES" dirty="0"/>
              <a:t>Arquitecturas</a:t>
            </a:r>
            <a:r>
              <a:rPr lang="es-ES" sz="6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s-ES" dirty="0"/>
              <a:t>Cloud y Big Data </a:t>
            </a:r>
          </a:p>
        </p:txBody>
      </p:sp>
    </p:spTree>
    <p:extLst>
      <p:ext uri="{BB962C8B-B14F-4D97-AF65-F5344CB8AC3E}">
        <p14:creationId xmlns:p14="http://schemas.microsoft.com/office/powerpoint/2010/main" val="259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PARTICIONES DATOS (sistema distribuido)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77660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CuadroTexto 33">
            <a:extLst>
              <a:ext uri="{FF2B5EF4-FFF2-40B4-BE49-F238E27FC236}">
                <a16:creationId xmlns:a16="http://schemas.microsoft.com/office/drawing/2014/main" id="{1E04AC52-8CC0-D104-9466-26D49230B521}"/>
              </a:ext>
            </a:extLst>
          </p:cNvPr>
          <p:cNvSpPr txBox="1"/>
          <p:nvPr/>
        </p:nvSpPr>
        <p:spPr>
          <a:xfrm>
            <a:off x="260314" y="1054100"/>
            <a:ext cx="1032513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Spark divide los datos en particiones y ejecuta las operaciones en las particiones en paralelo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Los “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executors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” son los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procesos en los nodos workers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encargados de ejecutar dichas operaciones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9D939BB8-CCC8-00D3-1174-225A7ED1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5472" y="3290810"/>
            <a:ext cx="6221650" cy="4090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978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9525000" cy="609562"/>
          </a:xfrm>
        </p:spPr>
        <p:txBody>
          <a:bodyPr/>
          <a:lstStyle/>
          <a:p>
            <a:r>
              <a:rPr lang="es-ES" dirty="0"/>
              <a:t>SPARK: Ejemplo transformación “</a:t>
            </a:r>
            <a:r>
              <a:rPr lang="es-ES" dirty="0" err="1"/>
              <a:t>reduceByKey</a:t>
            </a:r>
            <a:r>
              <a:rPr lang="es-ES" dirty="0"/>
              <a:t>(…)”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02166"/>
            <a:ext cx="8985250" cy="1471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8" name="12 Grupo">
            <a:extLst>
              <a:ext uri="{FF2B5EF4-FFF2-40B4-BE49-F238E27FC236}">
                <a16:creationId xmlns:a16="http://schemas.microsoft.com/office/drawing/2014/main" id="{BE75F978-9F90-C84C-BEB2-741B93E11FB8}"/>
              </a:ext>
            </a:extLst>
          </p:cNvPr>
          <p:cNvGrpSpPr/>
          <p:nvPr/>
        </p:nvGrpSpPr>
        <p:grpSpPr>
          <a:xfrm>
            <a:off x="546066" y="1158856"/>
            <a:ext cx="9735037" cy="6176705"/>
            <a:chOff x="546066" y="1158856"/>
            <a:chExt cx="9735037" cy="6176705"/>
          </a:xfrm>
        </p:grpSpPr>
        <p:pic>
          <p:nvPicPr>
            <p:cNvPr id="9" name="Picture 2" descr="Hadoop MapReduce vs. Spark">
              <a:extLst>
                <a:ext uri="{FF2B5EF4-FFF2-40B4-BE49-F238E27FC236}">
                  <a16:creationId xmlns:a16="http://schemas.microsoft.com/office/drawing/2014/main" id="{1BB3D3EB-BB26-ED90-77E9-EF78D2738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6066" y="1158856"/>
              <a:ext cx="9735037" cy="6072230"/>
            </a:xfrm>
            <a:prstGeom prst="rect">
              <a:avLst/>
            </a:prstGeom>
            <a:noFill/>
          </p:spPr>
        </p:pic>
        <p:sp>
          <p:nvSpPr>
            <p:cNvPr id="10" name="10 Rectángulo">
              <a:extLst>
                <a:ext uri="{FF2B5EF4-FFF2-40B4-BE49-F238E27FC236}">
                  <a16:creationId xmlns:a16="http://schemas.microsoft.com/office/drawing/2014/main" id="{6A446060-215F-3794-3444-9CB9C2694E18}"/>
                </a:ext>
              </a:extLst>
            </p:cNvPr>
            <p:cNvSpPr/>
            <p:nvPr/>
          </p:nvSpPr>
          <p:spPr>
            <a:xfrm>
              <a:off x="8047056" y="6873896"/>
              <a:ext cx="19288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l"/>
              <a:endParaRPr lang="es-ES" sz="2400" b="1" spc="105" dirty="0" err="1">
                <a:solidFill>
                  <a:srgbClr val="0F4890"/>
                </a:solidFill>
                <a:latin typeface="Montserrat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3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Distintos orígenes de datos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68910"/>
            <a:ext cx="4946650" cy="25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33">
            <a:extLst>
              <a:ext uri="{FF2B5EF4-FFF2-40B4-BE49-F238E27FC236}">
                <a16:creationId xmlns:a16="http://schemas.microsoft.com/office/drawing/2014/main" id="{63EC8394-AB97-1127-1600-13CFE74C8FBE}"/>
              </a:ext>
            </a:extLst>
          </p:cNvPr>
          <p:cNvSpPr txBox="1"/>
          <p:nvPr/>
        </p:nvSpPr>
        <p:spPr>
          <a:xfrm>
            <a:off x="188876" y="1087418"/>
            <a:ext cx="10618824" cy="6333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Spark se centra en su motor de cálculo rápido y paralelo más que en el almacenamiento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 A diferencia de Hadoop, Spark desvincula ambos.</a:t>
            </a:r>
          </a:p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Se puede utilizar Spark para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leer/escribir datos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almacenados en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innumerables fuentes</a:t>
            </a:r>
          </a:p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Hadoop: HDFS (“por defecto”), Apache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Hbase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Hive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RDBMSs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(PostgreSQL, MySQL, SQL Server..) y BBDD NoSQL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Cassandra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MongoDB,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…) </a:t>
            </a:r>
          </a:p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Apache Kafka, GCP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BigQuery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Azure Storage y Amazon S3</a:t>
            </a:r>
          </a:p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Comunidad libre de desarrolladores de Spark: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conectores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Spark para una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variedad de fuentes de datos externas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394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0" y="833835"/>
            <a:ext cx="0" cy="8656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Máster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en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Big</a:t>
            </a:r>
            <a:r>
              <a:rPr kumimoji="0" sz="2127" b="0" i="0" u="none" strike="noStrike" kern="1200" cap="none" spc="-1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y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Science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0" y="833835"/>
            <a:ext cx="0" cy="4809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Ecosistema</a:t>
            </a:r>
            <a:r>
              <a:rPr kumimoji="0" sz="2127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Spark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833835"/>
            <a:ext cx="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531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55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6198" y="444476"/>
            <a:ext cx="7882124" cy="675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5138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Quienes lo usan (ejemplos)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43996"/>
            <a:ext cx="63944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2" descr="Introduction to Spark With Python: PySpark for Beginners - DZone Big Data">
            <a:extLst>
              <a:ext uri="{FF2B5EF4-FFF2-40B4-BE49-F238E27FC236}">
                <a16:creationId xmlns:a16="http://schemas.microsoft.com/office/drawing/2014/main" id="{E24EBF67-7191-2C16-2EA7-2221B5B24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9008" y="1282700"/>
            <a:ext cx="8426826" cy="5630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32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250" y="1816100"/>
            <a:ext cx="94488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2. Entorno de trabajo: </a:t>
            </a:r>
            <a:r>
              <a:rPr lang="es-ES" dirty="0" err="1">
                <a:solidFill>
                  <a:srgbClr val="22D3C6"/>
                </a:solidFill>
              </a:rPr>
              <a:t>Databricks</a:t>
            </a:r>
            <a:r>
              <a:rPr lang="es-ES" dirty="0">
                <a:solidFill>
                  <a:srgbClr val="22D3C6"/>
                </a:solidFill>
              </a:rPr>
              <a:t> </a:t>
            </a:r>
            <a:r>
              <a:rPr lang="es-ES" dirty="0" err="1">
                <a:solidFill>
                  <a:srgbClr val="22D3C6"/>
                </a:solidFill>
              </a:rPr>
              <a:t>Community</a:t>
            </a:r>
            <a:r>
              <a:rPr lang="es-ES" dirty="0">
                <a:solidFill>
                  <a:srgbClr val="22D3C6"/>
                </a:solidFill>
              </a:rPr>
              <a:t> </a:t>
            </a:r>
            <a:r>
              <a:rPr lang="es-ES" dirty="0" err="1">
                <a:solidFill>
                  <a:srgbClr val="22D3C6"/>
                </a:solidFill>
              </a:rPr>
              <a:t>Edition</a:t>
            </a:r>
            <a:endParaRPr lang="es-ES" dirty="0">
              <a:solidFill>
                <a:srgbClr val="22D3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1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A46E3612-E194-8A91-6B7C-B389DF9BAFD7}"/>
              </a:ext>
            </a:extLst>
          </p:cNvPr>
          <p:cNvSpPr/>
          <p:nvPr/>
        </p:nvSpPr>
        <p:spPr>
          <a:xfrm>
            <a:off x="0" y="754394"/>
            <a:ext cx="6470650" cy="270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5BF9199-8DE8-D7D6-CB2B-44455C97F47F}"/>
              </a:ext>
            </a:extLst>
          </p:cNvPr>
          <p:cNvSpPr txBox="1"/>
          <p:nvPr/>
        </p:nvSpPr>
        <p:spPr>
          <a:xfrm>
            <a:off x="222250" y="1282700"/>
            <a:ext cx="10363200" cy="173357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spc="6" dirty="0">
                <a:latin typeface="Arial"/>
                <a:cs typeface="Arial MT"/>
              </a:rPr>
              <a:t>Entorno de aprendizaje prácticamente misma interfaz que la comercial (limitación clúster)</a:t>
            </a:r>
          </a:p>
          <a:p>
            <a:pPr marL="15240" marR="993140"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lang="es-ES" sz="2200" spc="6" dirty="0">
              <a:latin typeface="Arial"/>
              <a:cs typeface="Arial MT"/>
            </a:endParaRPr>
          </a:p>
          <a:p>
            <a:pPr marL="393065" marR="993140" indent="-37782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b="1" spc="-6" dirty="0">
                <a:latin typeface="Arial"/>
                <a:cs typeface="Arial MT"/>
              </a:rPr>
              <a:t>Totalmente gratuito</a:t>
            </a:r>
            <a:r>
              <a:rPr lang="es-ES" sz="2200" spc="-6" dirty="0">
                <a:latin typeface="Arial"/>
                <a:cs typeface="Arial MT"/>
              </a:rPr>
              <a:t>, de por vida (no periodo de prueba gratis 15 días…)</a:t>
            </a:r>
            <a:endParaRPr sz="2200" dirty="0">
              <a:latin typeface="Arial"/>
              <a:cs typeface="Arial MT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8FA26E2-B29D-2877-3B26-46D7DF9D93ED}"/>
              </a:ext>
            </a:extLst>
          </p:cNvPr>
          <p:cNvSpPr txBox="1"/>
          <p:nvPr/>
        </p:nvSpPr>
        <p:spPr>
          <a:xfrm>
            <a:off x="143315" y="3492500"/>
            <a:ext cx="5410199" cy="3062146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372110" indent="-377825">
              <a:spcBef>
                <a:spcPts val="6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b="1" dirty="0">
                <a:latin typeface="Arial"/>
                <a:cs typeface="Arial MT"/>
              </a:rPr>
              <a:t>No</a:t>
            </a:r>
            <a:r>
              <a:rPr lang="es-ES" sz="2200" dirty="0">
                <a:latin typeface="Arial"/>
                <a:cs typeface="Arial MT"/>
              </a:rPr>
              <a:t> te pide </a:t>
            </a:r>
            <a:r>
              <a:rPr lang="es-ES" sz="2200" b="1" dirty="0">
                <a:latin typeface="Arial"/>
                <a:cs typeface="Arial MT"/>
              </a:rPr>
              <a:t>datos de la tarjeta de crédito</a:t>
            </a:r>
            <a:r>
              <a:rPr lang="es-ES" sz="2200" dirty="0">
                <a:latin typeface="Arial"/>
                <a:cs typeface="Arial MT"/>
              </a:rPr>
              <a:t>, no “sorpresas”</a:t>
            </a:r>
            <a:endParaRPr sz="2200" dirty="0">
              <a:latin typeface="Arial"/>
              <a:cs typeface="Arial MT"/>
            </a:endParaRPr>
          </a:p>
          <a:p>
            <a:pPr>
              <a:spcBef>
                <a:spcPts val="35"/>
              </a:spcBef>
              <a:buClr>
                <a:srgbClr val="89B833"/>
              </a:buClr>
            </a:pPr>
            <a:endParaRPr sz="2200" dirty="0">
              <a:latin typeface="Arial"/>
              <a:cs typeface="Arial MT"/>
            </a:endParaRPr>
          </a:p>
          <a:p>
            <a:pPr marL="393065" marR="5715" indent="-377825"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b="1" spc="-6" dirty="0" err="1">
                <a:latin typeface="Arial"/>
                <a:cs typeface="Arial MT"/>
              </a:rPr>
              <a:t>Databricks</a:t>
            </a:r>
            <a:r>
              <a:rPr lang="es-ES" sz="2200" spc="-6" dirty="0">
                <a:latin typeface="Arial"/>
                <a:cs typeface="Arial MT"/>
              </a:rPr>
              <a:t> claramente al alza (fundadores de Spark, cloud neutral)</a:t>
            </a:r>
          </a:p>
          <a:p>
            <a:pPr marL="393065" marR="5715" indent="-377825"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lang="es-ES" sz="2200" spc="-6" dirty="0">
              <a:latin typeface="Arial"/>
              <a:cs typeface="Arial MT"/>
            </a:endParaRPr>
          </a:p>
          <a:p>
            <a:pPr marL="393065" marR="5715" indent="-377825"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dirty="0">
                <a:latin typeface="Arial"/>
                <a:cs typeface="Arial MT"/>
              </a:rPr>
              <a:t>Enlace: </a:t>
            </a:r>
            <a:r>
              <a:rPr lang="es-ES" sz="2200" dirty="0">
                <a:latin typeface="Arial"/>
                <a:cs typeface="Arial MT"/>
                <a:hlinkClick r:id="rId2"/>
              </a:rPr>
              <a:t>https://databricks.com/try-databricks</a:t>
            </a:r>
            <a:endParaRPr lang="es-ES" sz="2200" spc="-6" dirty="0">
              <a:latin typeface="Arial"/>
              <a:cs typeface="Arial MT"/>
            </a:endParaRPr>
          </a:p>
          <a:p>
            <a:pPr marL="393065" marR="5715" indent="-377825"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sz="2200" dirty="0">
              <a:latin typeface="Arial"/>
              <a:cs typeface="Arial MT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F421C9A-15F3-3061-B410-02D6A152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DATABRICKS COMMUNITY EDITION</a:t>
            </a:r>
          </a:p>
        </p:txBody>
      </p:sp>
    </p:spTree>
    <p:extLst>
      <p:ext uri="{BB962C8B-B14F-4D97-AF65-F5344CB8AC3E}">
        <p14:creationId xmlns:p14="http://schemas.microsoft.com/office/powerpoint/2010/main" val="199226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CREAR UNA CUENTA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03225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8999941-5340-9084-6603-D2F359F2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876" y="2230426"/>
            <a:ext cx="10419472" cy="501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F3E589BE-BAE5-419E-D77D-A2AFA9F5116D}"/>
              </a:ext>
            </a:extLst>
          </p:cNvPr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6" dirty="0">
                <a:latin typeface="Arial"/>
                <a:cs typeface="Arial MT"/>
              </a:rPr>
              <a:t>Rellenar formulario: vale cualquier email, nº teléfono opcional.</a:t>
            </a:r>
            <a:endParaRPr sz="2400" dirty="0">
              <a:latin typeface="Arial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594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0" y="833835"/>
            <a:ext cx="0" cy="8656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Máster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en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Big</a:t>
            </a:r>
            <a:r>
              <a:rPr kumimoji="0" sz="2127" b="0" i="0" u="none" strike="noStrike" kern="1200" cap="none" spc="-1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y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Data</a:t>
            </a:r>
            <a:r>
              <a:rPr kumimoji="0" sz="212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Science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0" y="833835"/>
            <a:ext cx="0" cy="4809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0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Ecosistema</a:t>
            </a:r>
            <a:r>
              <a:rPr kumimoji="0" sz="2127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 </a:t>
            </a: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Spark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0" y="833835"/>
            <a:ext cx="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531" marR="0" lvl="0" indent="0" algn="l" defTabSz="914400" rtl="0" eaLnBrk="1" fontAlgn="auto" latinLnBrk="0" hangingPunct="1">
              <a:lnSpc>
                <a:spcPts val="24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27" b="0" i="0" u="none" strike="noStrike" kern="1200" cap="none" spc="-6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"/>
                <a:ea typeface="+mn-ea"/>
              </a:rPr>
              <a:t>13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570" y="158724"/>
            <a:ext cx="8239125" cy="738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 descr="Archivo:Icon no.svg - Wikipedia, la enciclopedia lib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3652" y="1587484"/>
            <a:ext cx="2390755" cy="2390755"/>
          </a:xfrm>
          <a:prstGeom prst="rect">
            <a:avLst/>
          </a:prstGeom>
          <a:noFill/>
        </p:spPr>
      </p:pic>
      <p:sp>
        <p:nvSpPr>
          <p:cNvPr id="11" name="10 Flecha izquierda"/>
          <p:cNvSpPr/>
          <p:nvPr/>
        </p:nvSpPr>
        <p:spPr>
          <a:xfrm rot="19834121">
            <a:off x="5613384" y="5546209"/>
            <a:ext cx="1143008" cy="571504"/>
          </a:xfrm>
          <a:prstGeom prst="leftArrow">
            <a:avLst/>
          </a:prstGeom>
          <a:solidFill>
            <a:srgbClr val="92D050"/>
          </a:solidFill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CREAR UNA CUENTA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03225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9D6E25D-168C-C72D-36AB-2E18C786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7253" r="7156"/>
          <a:stretch>
            <a:fillRect/>
          </a:stretch>
        </p:blipFill>
        <p:spPr bwMode="auto">
          <a:xfrm>
            <a:off x="403190" y="2625725"/>
            <a:ext cx="4214842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82C8D7EB-91D9-5BD3-EECD-A9B765CF7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6792" y="2697163"/>
            <a:ext cx="37242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1 Flecha izquierda">
            <a:extLst>
              <a:ext uri="{FF2B5EF4-FFF2-40B4-BE49-F238E27FC236}">
                <a16:creationId xmlns:a16="http://schemas.microsoft.com/office/drawing/2014/main" id="{61F4DA07-D401-76B4-ADB6-D880747A3D19}"/>
              </a:ext>
            </a:extLst>
          </p:cNvPr>
          <p:cNvSpPr/>
          <p:nvPr/>
        </p:nvSpPr>
        <p:spPr>
          <a:xfrm rot="10800000">
            <a:off x="4403718" y="4054485"/>
            <a:ext cx="1143008" cy="571504"/>
          </a:xfrm>
          <a:prstGeom prst="leftArrow">
            <a:avLst/>
          </a:prstGeom>
          <a:solidFill>
            <a:srgbClr val="92D050"/>
          </a:solidFill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79E86B33-C763-1056-5DBA-1C36F0ED97DF}"/>
              </a:ext>
            </a:extLst>
          </p:cNvPr>
          <p:cNvSpPr txBox="1"/>
          <p:nvPr/>
        </p:nvSpPr>
        <p:spPr>
          <a:xfrm>
            <a:off x="222251" y="1513453"/>
            <a:ext cx="10585449" cy="37884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6" dirty="0">
                <a:latin typeface="Arial"/>
                <a:cs typeface="Arial MT"/>
              </a:rPr>
              <a:t>Elegir opción correcta.</a:t>
            </a:r>
            <a:endParaRPr sz="2400" dirty="0">
              <a:latin typeface="Arial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1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DD5C9852-FFFE-B3B4-A930-6DCC59DC14AA}"/>
              </a:ext>
            </a:extLst>
          </p:cNvPr>
          <p:cNvSpPr txBox="1">
            <a:spLocks/>
          </p:cNvSpPr>
          <p:nvPr/>
        </p:nvSpPr>
        <p:spPr>
          <a:xfrm>
            <a:off x="903256" y="368300"/>
            <a:ext cx="378621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0" u="none" strike="noStrike" kern="0" cap="none" spc="-5" normalizeH="0" baseline="0" noProof="0" dirty="0">
                <a:ln>
                  <a:noFill/>
                </a:ln>
                <a:solidFill>
                  <a:srgbClr val="22D3C6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itchFamily="34" charset="0"/>
              </a:rPr>
              <a:t>Índice</a:t>
            </a:r>
            <a:endParaRPr kumimoji="0" lang="es-ES" sz="4800" b="1" i="0" u="none" strike="noStrike" kern="0" cap="none" spc="0" normalizeH="0" baseline="0" noProof="0" dirty="0">
              <a:ln>
                <a:noFill/>
              </a:ln>
              <a:solidFill>
                <a:srgbClr val="22D3C6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1C85F04-F4C8-8ECF-1CC2-00382241C82E}"/>
              </a:ext>
            </a:extLst>
          </p:cNvPr>
          <p:cNvSpPr txBox="1"/>
          <p:nvPr/>
        </p:nvSpPr>
        <p:spPr>
          <a:xfrm>
            <a:off x="839093" y="1876937"/>
            <a:ext cx="9441557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5305" indent="-523240">
              <a:lnSpc>
                <a:spcPct val="100000"/>
              </a:lnSpc>
              <a:spcBef>
                <a:spcPts val="100"/>
              </a:spcBef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Introducción a Spark</a:t>
            </a:r>
          </a:p>
          <a:p>
            <a:pPr marL="535305" indent="-523240">
              <a:lnSpc>
                <a:spcPct val="100000"/>
              </a:lnSpc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ES" sz="3200" b="1" spc="-5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35305" indent="-523240">
              <a:lnSpc>
                <a:spcPct val="100000"/>
              </a:lnSpc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Entorno de trabajo: </a:t>
            </a:r>
            <a:r>
              <a:rPr lang="es-ES" sz="3200" b="1" spc="-5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Databricks</a:t>
            </a: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3200" b="1" spc="-5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Commmunity</a:t>
            </a: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3200" b="1" spc="-5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Edition</a:t>
            </a:r>
            <a:r>
              <a:rPr lang="es-ES" sz="32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35305" indent="-523240">
              <a:lnSpc>
                <a:spcPct val="100000"/>
              </a:lnSpc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ES" sz="3200" b="1" spc="-5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35305" indent="-523240">
              <a:lnSpc>
                <a:spcPct val="100000"/>
              </a:lnSpc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MX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Introducción a </a:t>
            </a:r>
            <a:r>
              <a:rPr lang="es-MX" sz="3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PySpark</a:t>
            </a:r>
            <a:r>
              <a:rPr lang="es-MX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RDDs.</a:t>
            </a:r>
          </a:p>
          <a:p>
            <a:pPr marL="535305" indent="-523240">
              <a:lnSpc>
                <a:spcPct val="100000"/>
              </a:lnSpc>
              <a:buFont typeface="Calibri"/>
              <a:buAutoNum type="arabicPeriod"/>
              <a:tabLst>
                <a:tab pos="535305" algn="l"/>
                <a:tab pos="535940" algn="l"/>
              </a:tabLst>
            </a:pPr>
            <a:endParaRPr lang="es-MX" sz="3200" b="1" i="0" dirty="0"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535305" indent="-523240">
              <a:lnSpc>
                <a:spcPct val="100000"/>
              </a:lnSpc>
              <a:buFont typeface="Calibri"/>
              <a:buAutoNum type="arabicPeriod"/>
              <a:tabLst>
                <a:tab pos="535305" algn="l"/>
                <a:tab pos="535940" algn="l"/>
              </a:tabLst>
            </a:pPr>
            <a:r>
              <a:rPr lang="es-MX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RDDs: Transformaciones</a:t>
            </a:r>
            <a:endParaRPr lang="es-MX" sz="3200" b="1" i="0" dirty="0"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12065">
              <a:lnSpc>
                <a:spcPct val="100000"/>
              </a:lnSpc>
              <a:tabLst>
                <a:tab pos="535305" algn="l"/>
                <a:tab pos="535940" algn="l"/>
              </a:tabLst>
            </a:pPr>
            <a:r>
              <a:rPr lang="es-MX" sz="3200" b="1" i="0" dirty="0"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  </a:t>
            </a:r>
            <a:endParaRPr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7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CREAR UNA CUENTA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03225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DC4C977-8179-F650-E51A-5DA28BD1F69E}"/>
              </a:ext>
            </a:extLst>
          </p:cNvPr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6" dirty="0">
                <a:latin typeface="Arial"/>
                <a:cs typeface="Arial MT"/>
              </a:rPr>
              <a:t>Comprobar nuestro email, nos llegará un mensaje</a:t>
            </a:r>
            <a:endParaRPr sz="2400" dirty="0">
              <a:latin typeface="Arial"/>
              <a:cs typeface="Arial MT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155D22D9-330E-E8FC-3F6D-FBDE1619B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752" y="2016112"/>
            <a:ext cx="98012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397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CREAR UNA CUENTA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03225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DC4C977-8179-F650-E51A-5DA28BD1F69E}"/>
              </a:ext>
            </a:extLst>
          </p:cNvPr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6" dirty="0">
                <a:latin typeface="Arial"/>
                <a:cs typeface="Arial MT"/>
              </a:rPr>
              <a:t>Le damos al primero de los enlaces:</a:t>
            </a:r>
            <a:endParaRPr sz="2400" dirty="0">
              <a:latin typeface="Arial"/>
              <a:cs typeface="Arial M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5AED0FA-7F2A-3946-A452-1FFD0E811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b="44138"/>
          <a:stretch>
            <a:fillRect/>
          </a:stretch>
        </p:blipFill>
        <p:spPr bwMode="auto">
          <a:xfrm>
            <a:off x="64806" y="1730360"/>
            <a:ext cx="1074289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F67E4079-78E3-CB2B-82C8-5B89E482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6132" y="3659186"/>
            <a:ext cx="8591564" cy="3445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158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CREAR UNA CUENTA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03225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4C2E721-334D-13A5-30A4-E3749C33FE17}"/>
              </a:ext>
            </a:extLst>
          </p:cNvPr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6" dirty="0">
                <a:latin typeface="Arial"/>
                <a:cs typeface="Arial MT"/>
              </a:rPr>
              <a:t>Escribimos y confirmamos nuestra contraseña</a:t>
            </a:r>
            <a:endParaRPr sz="2400" dirty="0">
              <a:latin typeface="Arial"/>
              <a:cs typeface="Arial MT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CE85A88-D922-6C19-D9D3-82E14073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4826" y="2230426"/>
            <a:ext cx="7143537" cy="487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736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CREAR UNA CUENTA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03225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6077ABB-6EE9-7DB0-57DC-6013E5FE4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190" y="1968500"/>
            <a:ext cx="9965987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55FEB48C-F961-D7F4-BC3C-1D854696D69D}"/>
              </a:ext>
            </a:extLst>
          </p:cNvPr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6" dirty="0">
                <a:latin typeface="Arial"/>
                <a:cs typeface="Arial MT"/>
              </a:rPr>
              <a:t>Nos sale la ventana de inicio, ya tenemos nuestra cuenta de DCE.</a:t>
            </a:r>
            <a:endParaRPr sz="2400" dirty="0">
              <a:latin typeface="Arial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4207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7050" y="2044700"/>
            <a:ext cx="94488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3. Introducción a </a:t>
            </a:r>
            <a:r>
              <a:rPr lang="es-ES" dirty="0" err="1">
                <a:solidFill>
                  <a:srgbClr val="22D3C6"/>
                </a:solidFill>
              </a:rPr>
              <a:t>PySpark</a:t>
            </a:r>
            <a:r>
              <a:rPr lang="es-ES" dirty="0">
                <a:solidFill>
                  <a:srgbClr val="22D3C6"/>
                </a:solidFill>
              </a:rPr>
              <a:t>: RDDs</a:t>
            </a:r>
          </a:p>
        </p:txBody>
      </p:sp>
    </p:spTree>
    <p:extLst>
      <p:ext uri="{BB962C8B-B14F-4D97-AF65-F5344CB8AC3E}">
        <p14:creationId xmlns:p14="http://schemas.microsoft.com/office/powerpoint/2010/main" val="311625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8763000" cy="609562"/>
          </a:xfrm>
        </p:spPr>
        <p:txBody>
          <a:bodyPr/>
          <a:lstStyle/>
          <a:p>
            <a:r>
              <a:rPr lang="es-ES" dirty="0"/>
              <a:t>PYSPARK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596900"/>
            <a:ext cx="21272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0230437-8647-DC48-C657-A21CF6E934BE}"/>
              </a:ext>
            </a:extLst>
          </p:cNvPr>
          <p:cNvSpPr txBox="1"/>
          <p:nvPr/>
        </p:nvSpPr>
        <p:spPr>
          <a:xfrm>
            <a:off x="222251" y="1083799"/>
            <a:ext cx="10585449" cy="6066301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50000"/>
              </a:lnSpc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b="1" spc="-6" dirty="0" err="1">
                <a:latin typeface="Arial"/>
                <a:cs typeface="Courier New"/>
              </a:rPr>
              <a:t>pyspark</a:t>
            </a:r>
            <a:r>
              <a:rPr sz="2400" b="1" spc="-6" dirty="0">
                <a:latin typeface="Arial"/>
                <a:cs typeface="Courier New"/>
              </a:rPr>
              <a:t>:</a:t>
            </a:r>
            <a:r>
              <a:rPr lang="es-ES" sz="2400" b="1" spc="-6" dirty="0">
                <a:latin typeface="Arial"/>
                <a:cs typeface="Courier New"/>
              </a:rPr>
              <a:t> </a:t>
            </a:r>
            <a:r>
              <a:rPr sz="2400" b="1" spc="-940" dirty="0">
                <a:latin typeface="Arial"/>
                <a:cs typeface="Courier New"/>
              </a:rPr>
              <a:t> </a:t>
            </a:r>
            <a:r>
              <a:rPr sz="2400" spc="-6" dirty="0" err="1">
                <a:latin typeface="Arial"/>
                <a:cs typeface="Arial MT"/>
              </a:rPr>
              <a:t>interfaz</a:t>
            </a:r>
            <a:r>
              <a:rPr sz="2400" spc="12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python</a:t>
            </a:r>
            <a:r>
              <a:rPr sz="2400" spc="18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a</a:t>
            </a:r>
            <a:r>
              <a:rPr sz="2400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Spark.</a:t>
            </a:r>
            <a:r>
              <a:rPr lang="es-ES" sz="2400" spc="6" dirty="0">
                <a:latin typeface="Arial"/>
                <a:cs typeface="Arial MT"/>
              </a:rPr>
              <a:t> </a:t>
            </a:r>
          </a:p>
          <a:p>
            <a:pPr marL="15240" marR="993140">
              <a:lnSpc>
                <a:spcPct val="1500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lang="es-ES" sz="2400" spc="6" dirty="0">
              <a:latin typeface="Arial"/>
              <a:cs typeface="Arial MT"/>
            </a:endParaRPr>
          </a:p>
          <a:p>
            <a:pPr marL="393065" marR="993140" indent="-377825">
              <a:lnSpc>
                <a:spcPct val="150000"/>
              </a:lnSpc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/>
                <a:cs typeface="Arial MT"/>
              </a:rPr>
              <a:t>Nos</a:t>
            </a:r>
            <a:r>
              <a:rPr sz="2400" spc="12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permite</a:t>
            </a:r>
            <a:r>
              <a:rPr lang="es-ES" sz="2400" spc="-6" dirty="0">
                <a:latin typeface="Arial"/>
                <a:cs typeface="Arial MT"/>
              </a:rPr>
              <a:t> </a:t>
            </a:r>
            <a:r>
              <a:rPr sz="2400" spc="-774" dirty="0">
                <a:latin typeface="Arial"/>
                <a:cs typeface="Arial MT"/>
              </a:rPr>
              <a:t> </a:t>
            </a:r>
            <a:r>
              <a:rPr sz="2400" spc="-6" dirty="0" err="1">
                <a:latin typeface="Arial"/>
                <a:cs typeface="Arial MT"/>
              </a:rPr>
              <a:t>ejecutar</a:t>
            </a:r>
            <a:r>
              <a:rPr sz="2400" spc="12" dirty="0">
                <a:latin typeface="Arial"/>
                <a:cs typeface="Arial MT"/>
              </a:rPr>
              <a:t> </a:t>
            </a:r>
            <a:r>
              <a:rPr lang="es-ES" sz="2400" spc="-6" dirty="0">
                <a:latin typeface="Arial"/>
                <a:cs typeface="Arial MT"/>
              </a:rPr>
              <a:t>operaciones</a:t>
            </a:r>
            <a:r>
              <a:rPr sz="2400" spc="12" dirty="0">
                <a:latin typeface="Arial"/>
                <a:cs typeface="Arial MT"/>
              </a:rPr>
              <a:t> </a:t>
            </a:r>
            <a:r>
              <a:rPr sz="2400" spc="-6" dirty="0" err="1">
                <a:latin typeface="Arial"/>
                <a:cs typeface="Arial MT"/>
              </a:rPr>
              <a:t>en</a:t>
            </a:r>
            <a:r>
              <a:rPr sz="2400" spc="6" dirty="0">
                <a:latin typeface="Arial"/>
                <a:cs typeface="Arial MT"/>
              </a:rPr>
              <a:t> </a:t>
            </a:r>
            <a:r>
              <a:rPr sz="2400" spc="-6" dirty="0" err="1">
                <a:latin typeface="Arial"/>
                <a:cs typeface="Arial MT"/>
              </a:rPr>
              <a:t>paralelo</a:t>
            </a:r>
            <a:r>
              <a:rPr lang="es-ES" sz="2400" spc="-6" dirty="0">
                <a:latin typeface="Arial"/>
                <a:cs typeface="Arial MT"/>
              </a:rPr>
              <a:t> (</a:t>
            </a:r>
            <a:r>
              <a:rPr lang="es-ES" sz="2400" spc="-6" dirty="0" err="1">
                <a:latin typeface="Arial"/>
                <a:cs typeface="Arial MT"/>
              </a:rPr>
              <a:t>cluster</a:t>
            </a:r>
            <a:r>
              <a:rPr lang="es-ES" sz="2400" spc="-6" dirty="0">
                <a:latin typeface="Arial"/>
                <a:cs typeface="Arial MT"/>
              </a:rPr>
              <a:t>)</a:t>
            </a:r>
            <a:r>
              <a:rPr sz="2400" spc="30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de</a:t>
            </a:r>
            <a:r>
              <a:rPr sz="2400" spc="6" dirty="0">
                <a:latin typeface="Arial"/>
                <a:cs typeface="Arial MT"/>
              </a:rPr>
              <a:t> </a:t>
            </a:r>
            <a:r>
              <a:rPr sz="2400" dirty="0">
                <a:latin typeface="Arial"/>
                <a:cs typeface="Arial MT"/>
              </a:rPr>
              <a:t>forma</a:t>
            </a:r>
            <a:r>
              <a:rPr lang="es-ES" sz="2400" spc="6" dirty="0">
                <a:latin typeface="Arial"/>
                <a:cs typeface="Arial MT"/>
              </a:rPr>
              <a:t> </a:t>
            </a:r>
            <a:r>
              <a:rPr sz="2400" spc="-6" dirty="0" err="1">
                <a:latin typeface="Arial"/>
                <a:cs typeface="Arial MT"/>
              </a:rPr>
              <a:t>sencilla</a:t>
            </a:r>
            <a:r>
              <a:rPr sz="2400" spc="-6" dirty="0">
                <a:latin typeface="Arial"/>
                <a:cs typeface="Arial MT"/>
              </a:rPr>
              <a:t>.</a:t>
            </a:r>
            <a:endParaRPr sz="2400" dirty="0">
              <a:latin typeface="Arial"/>
              <a:cs typeface="Arial MT"/>
            </a:endParaRPr>
          </a:p>
          <a:p>
            <a:pPr>
              <a:lnSpc>
                <a:spcPct val="150000"/>
              </a:lnSpc>
              <a:spcBef>
                <a:spcPts val="24"/>
              </a:spcBef>
              <a:buClr>
                <a:srgbClr val="89B833"/>
              </a:buClr>
              <a:buFont typeface="Wingdings"/>
              <a:buChar char=""/>
            </a:pPr>
            <a:endParaRPr sz="2400" dirty="0">
              <a:latin typeface="Arial"/>
              <a:cs typeface="Arial MT"/>
            </a:endParaRPr>
          </a:p>
          <a:p>
            <a:pPr marL="393065" marR="5715" indent="-377825">
              <a:lnSpc>
                <a:spcPct val="150000"/>
              </a:lnSpc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/>
                <a:cs typeface="Arial MT"/>
              </a:rPr>
              <a:t>La</a:t>
            </a:r>
            <a:r>
              <a:rPr sz="2400" spc="12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gestión</a:t>
            </a:r>
            <a:r>
              <a:rPr sz="2400" spc="18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de</a:t>
            </a:r>
            <a:r>
              <a:rPr sz="2400" spc="18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la</a:t>
            </a:r>
            <a:r>
              <a:rPr sz="2400" spc="18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paralelización</a:t>
            </a:r>
            <a:r>
              <a:rPr sz="2400" spc="47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es</a:t>
            </a:r>
            <a:r>
              <a:rPr sz="2400" spc="12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transparente</a:t>
            </a:r>
            <a:r>
              <a:rPr sz="2400" spc="41" dirty="0">
                <a:latin typeface="Arial"/>
                <a:cs typeface="Arial MT"/>
              </a:rPr>
              <a:t> </a:t>
            </a:r>
            <a:r>
              <a:rPr sz="2400" spc="-6" dirty="0">
                <a:latin typeface="Arial"/>
                <a:cs typeface="Arial MT"/>
              </a:rPr>
              <a:t>para</a:t>
            </a:r>
            <a:r>
              <a:rPr sz="2400" spc="12" dirty="0">
                <a:latin typeface="Arial"/>
                <a:cs typeface="Arial MT"/>
              </a:rPr>
              <a:t> </a:t>
            </a:r>
            <a:r>
              <a:rPr sz="2400" spc="-6" dirty="0" err="1">
                <a:latin typeface="Arial"/>
                <a:cs typeface="Arial MT"/>
              </a:rPr>
              <a:t>el</a:t>
            </a:r>
            <a:r>
              <a:rPr lang="es-ES" sz="2400" spc="-6" dirty="0">
                <a:latin typeface="Arial"/>
                <a:cs typeface="Arial MT"/>
              </a:rPr>
              <a:t> </a:t>
            </a:r>
            <a:r>
              <a:rPr sz="2400" spc="-768" dirty="0">
                <a:latin typeface="Arial"/>
                <a:cs typeface="Arial MT"/>
              </a:rPr>
              <a:t> </a:t>
            </a:r>
            <a:r>
              <a:rPr sz="2400" spc="-6" dirty="0" err="1">
                <a:latin typeface="Arial"/>
                <a:cs typeface="Arial MT"/>
              </a:rPr>
              <a:t>programador</a:t>
            </a:r>
            <a:r>
              <a:rPr lang="es-ES" sz="2400" spc="-6" dirty="0">
                <a:latin typeface="Arial"/>
                <a:cs typeface="Arial MT"/>
              </a:rPr>
              <a:t> (si bien a bajo nivel tenemos la opción de variar algunos comportamientos)</a:t>
            </a:r>
          </a:p>
          <a:p>
            <a:pPr marL="15240" marR="5715">
              <a:lnSpc>
                <a:spcPct val="150000"/>
              </a:lnSpc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lang="es-ES" sz="2400" spc="-6" dirty="0">
              <a:latin typeface="Arial"/>
              <a:cs typeface="Arial MT"/>
            </a:endParaRPr>
          </a:p>
          <a:p>
            <a:pPr marL="393065" marR="5715" indent="-377825">
              <a:lnSpc>
                <a:spcPct val="150000"/>
              </a:lnSpc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/>
                <a:cs typeface="Arial MT"/>
              </a:rPr>
              <a:t>En nuestro código es necesario crear primero una sesión (crear “</a:t>
            </a:r>
            <a:r>
              <a:rPr lang="es-ES" sz="2400" spc="-6" dirty="0" err="1">
                <a:latin typeface="Arial"/>
                <a:cs typeface="Arial MT"/>
              </a:rPr>
              <a:t>SparkSession</a:t>
            </a:r>
            <a:r>
              <a:rPr lang="es-ES" sz="2400" spc="-6" dirty="0">
                <a:latin typeface="Arial"/>
                <a:cs typeface="Arial MT"/>
              </a:rPr>
              <a:t>” y además en su caso “</a:t>
            </a:r>
            <a:r>
              <a:rPr lang="es-ES" sz="2400" spc="-6" dirty="0" err="1">
                <a:latin typeface="Arial"/>
                <a:cs typeface="Arial MT"/>
              </a:rPr>
              <a:t>SparkContext</a:t>
            </a:r>
            <a:r>
              <a:rPr lang="es-ES" sz="2400" spc="-6" dirty="0">
                <a:latin typeface="Arial"/>
                <a:cs typeface="Arial MT"/>
              </a:rPr>
              <a:t>”). </a:t>
            </a:r>
            <a:r>
              <a:rPr lang="es-ES" sz="2400" u="sng" spc="-6" dirty="0">
                <a:latin typeface="Arial"/>
                <a:cs typeface="Arial MT"/>
              </a:rPr>
              <a:t>En entorno interactivo (notebook) ya creados, se accede mediante</a:t>
            </a:r>
            <a:r>
              <a:rPr lang="es-ES" sz="2400" spc="-6" dirty="0">
                <a:latin typeface="Arial"/>
                <a:cs typeface="Arial MT"/>
              </a:rPr>
              <a:t> “</a:t>
            </a:r>
            <a:r>
              <a:rPr lang="es-ES" sz="2400" b="1" spc="-6" dirty="0" err="1">
                <a:solidFill>
                  <a:srgbClr val="FF0000"/>
                </a:solidFill>
                <a:latin typeface="Arial"/>
                <a:cs typeface="Arial MT"/>
              </a:rPr>
              <a:t>spark</a:t>
            </a:r>
            <a:r>
              <a:rPr lang="es-ES" sz="2400" spc="-6" dirty="0">
                <a:latin typeface="Arial"/>
                <a:cs typeface="Arial MT"/>
              </a:rPr>
              <a:t>” y </a:t>
            </a:r>
            <a:r>
              <a:rPr lang="es-ES" sz="2400" b="1" spc="-6" dirty="0">
                <a:solidFill>
                  <a:srgbClr val="061121"/>
                </a:solidFill>
                <a:latin typeface="Arial"/>
                <a:cs typeface="Arial MT"/>
              </a:rPr>
              <a:t>“</a:t>
            </a:r>
            <a:r>
              <a:rPr lang="es-ES" sz="2400" b="1" spc="-6" dirty="0" err="1">
                <a:solidFill>
                  <a:srgbClr val="FF0000"/>
                </a:solidFill>
                <a:latin typeface="Arial"/>
                <a:cs typeface="Arial MT"/>
              </a:rPr>
              <a:t>sc</a:t>
            </a:r>
            <a:r>
              <a:rPr lang="es-ES" sz="2400" b="1" spc="-6" dirty="0">
                <a:solidFill>
                  <a:srgbClr val="061121"/>
                </a:solidFill>
                <a:latin typeface="Arial"/>
                <a:cs typeface="Arial MT"/>
              </a:rPr>
              <a:t>”</a:t>
            </a:r>
            <a:endParaRPr sz="2400" b="1" dirty="0">
              <a:solidFill>
                <a:srgbClr val="061121"/>
              </a:solidFill>
              <a:latin typeface="Arial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69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PYSPARK: RDDs (Resilient Distribuited Datasets)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43996"/>
            <a:ext cx="88328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4B43D7A-5244-28C9-717D-BE055EEFFDD6}"/>
              </a:ext>
            </a:extLst>
          </p:cNvPr>
          <p:cNvSpPr txBox="1"/>
          <p:nvPr/>
        </p:nvSpPr>
        <p:spPr>
          <a:xfrm>
            <a:off x="146050" y="1282700"/>
            <a:ext cx="10210800" cy="5935496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marR="6004" indent="-378255">
              <a:lnSpc>
                <a:spcPct val="150000"/>
              </a:lnSpc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12" dirty="0" err="1">
                <a:latin typeface="Arial" panose="020B0604020202020204" pitchFamily="34" charset="0"/>
                <a:cs typeface="Arial" panose="020B0604020202020204" pitchFamily="34" charset="0"/>
              </a:rPr>
              <a:t>Trabajaremos</a:t>
            </a:r>
            <a:r>
              <a:rPr sz="24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35" dirty="0">
                <a:latin typeface="Arial" panose="020B0604020202020204" pitchFamily="34" charset="0"/>
                <a:cs typeface="Arial" panose="020B0604020202020204" pitchFamily="34" charset="0"/>
              </a:rPr>
              <a:t>en primer lugar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colecciones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denominadas </a:t>
            </a:r>
            <a:r>
              <a:rPr sz="2400" spc="-7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RDD: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9452" lvl="1" indent="-342900">
              <a:lnSpc>
                <a:spcPct val="150000"/>
              </a:lnSpc>
              <a:spcBef>
                <a:spcPts val="721"/>
              </a:spcBef>
              <a:buClr>
                <a:srgbClr val="539E39"/>
              </a:buClr>
              <a:buSzPct val="70000"/>
              <a:buFont typeface="Wingdings" panose="05000000000000000000" pitchFamily="2" charset="2"/>
              <a:buChar char="q"/>
              <a:tabLst>
                <a:tab pos="770770" algn="l"/>
                <a:tab pos="771521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Es el concepto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básico de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datos con el que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trabaja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(estructura de bajo nivel de información).</a:t>
            </a:r>
          </a:p>
          <a:p>
            <a:pPr marL="789452" lvl="1" indent="-342900">
              <a:lnSpc>
                <a:spcPct val="150000"/>
              </a:lnSpc>
              <a:spcBef>
                <a:spcPts val="721"/>
              </a:spcBef>
              <a:buClr>
                <a:srgbClr val="539E39"/>
              </a:buClr>
              <a:buSzPct val="70000"/>
              <a:buFont typeface="Wingdings" panose="05000000000000000000" pitchFamily="2" charset="2"/>
              <a:buChar char="q"/>
              <a:tabLst>
                <a:tab pos="770770" algn="l"/>
                <a:tab pos="771521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Su contenido está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distribuido</a:t>
            </a:r>
            <a:r>
              <a:rPr lang="es-ES"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s-ES"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12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clúster</a:t>
            </a:r>
            <a:r>
              <a:rPr lang="es-ES" sz="24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s-ES"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s-ES"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nodos</a:t>
            </a:r>
            <a:r>
              <a:rPr lang="es-ES"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workers.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9451" marR="1067971" lvl="1" indent="-342900">
              <a:lnSpc>
                <a:spcPct val="150000"/>
              </a:lnSpc>
              <a:spcBef>
                <a:spcPts val="709"/>
              </a:spcBef>
              <a:buClr>
                <a:srgbClr val="539E39"/>
              </a:buClr>
              <a:buSzPct val="70000"/>
              <a:buFont typeface="Wingdings" panose="05000000000000000000" pitchFamily="2" charset="2"/>
              <a:buChar char="q"/>
              <a:tabLst>
                <a:tab pos="770770" algn="l"/>
                <a:tab pos="771521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inmutables.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creados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pueden </a:t>
            </a:r>
            <a:r>
              <a:rPr sz="2400" spc="-6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modificar.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9451" marR="802291" lvl="1" indent="-342900">
              <a:lnSpc>
                <a:spcPct val="150000"/>
              </a:lnSpc>
              <a:spcBef>
                <a:spcPts val="709"/>
              </a:spcBef>
              <a:buClr>
                <a:srgbClr val="539E39"/>
              </a:buClr>
              <a:buSzPct val="70000"/>
              <a:buFont typeface="Wingdings" panose="05000000000000000000" pitchFamily="2" charset="2"/>
              <a:buChar char="q"/>
              <a:tabLst>
                <a:tab pos="770770" algn="l"/>
                <a:tab pos="771521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transformar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crear nuevos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RDDs</a:t>
            </a:r>
            <a:r>
              <a:rPr sz="24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realizar </a:t>
            </a:r>
            <a:r>
              <a:rPr sz="2400" spc="-6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acciones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sobre ellos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pero 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modificar.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89451" marR="448803" lvl="1" indent="-342900">
              <a:lnSpc>
                <a:spcPct val="150000"/>
              </a:lnSpc>
              <a:spcBef>
                <a:spcPts val="709"/>
              </a:spcBef>
              <a:buClr>
                <a:srgbClr val="539E39"/>
              </a:buClr>
              <a:buSzPct val="70000"/>
              <a:buFont typeface="Wingdings" panose="05000000000000000000" pitchFamily="2" charset="2"/>
              <a:buChar char="q"/>
              <a:tabLst>
                <a:tab pos="770770" algn="l"/>
                <a:tab pos="771521" algn="l"/>
                <a:tab pos="4490279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Sobre los RDDs hay dos tipos de operaciones principales: </a:t>
            </a:r>
            <a:r>
              <a:rPr lang="es-ES" sz="2400" spc="-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TRANSFORMACIONES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400" spc="-6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ACCIONES</a:t>
            </a:r>
            <a:endParaRPr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6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" y="134434"/>
            <a:ext cx="10315503" cy="609562"/>
          </a:xfrm>
        </p:spPr>
        <p:txBody>
          <a:bodyPr/>
          <a:lstStyle/>
          <a:p>
            <a:r>
              <a:rPr lang="es-ES" dirty="0"/>
              <a:t>SPARK RDDs: Realizar procesado, resolver problema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50041"/>
            <a:ext cx="9366250" cy="150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1491948-951E-A147-236B-533DDA0858DD}"/>
              </a:ext>
            </a:extLst>
          </p:cNvPr>
          <p:cNvSpPr txBox="1">
            <a:spLocks/>
          </p:cNvSpPr>
          <p:nvPr/>
        </p:nvSpPr>
        <p:spPr>
          <a:xfrm>
            <a:off x="392641" y="6024203"/>
            <a:ext cx="10173277" cy="75382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5010">
              <a:spcBef>
                <a:spcPts val="118"/>
              </a:spcBef>
            </a:pPr>
            <a:r>
              <a:rPr lang="es-ES" sz="2400" kern="0" dirty="0">
                <a:solidFill>
                  <a:schemeClr val="tx1"/>
                </a:solidFill>
              </a:rPr>
              <a:t>Proceso para resolver un problema: </a:t>
            </a:r>
            <a:r>
              <a:rPr lang="es-ES" sz="2400" b="0" kern="0" dirty="0">
                <a:solidFill>
                  <a:schemeClr val="tx1"/>
                </a:solidFill>
              </a:rPr>
              <a:t>sucesión de transformaciones y acciones hasta alcanzar el resultado deseado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2156BF5-3555-73FF-6138-B18CAA6DD66A}"/>
              </a:ext>
            </a:extLst>
          </p:cNvPr>
          <p:cNvSpPr/>
          <p:nvPr/>
        </p:nvSpPr>
        <p:spPr>
          <a:xfrm>
            <a:off x="332912" y="1246729"/>
            <a:ext cx="1750998" cy="729520"/>
          </a:xfrm>
          <a:custGeom>
            <a:avLst/>
            <a:gdLst/>
            <a:ahLst/>
            <a:cxnLst/>
            <a:rect l="l" t="t" r="r" b="b"/>
            <a:pathLst>
              <a:path w="1481455" h="617219">
                <a:moveTo>
                  <a:pt x="1419606" y="0"/>
                </a:moveTo>
                <a:lnTo>
                  <a:pt x="61722" y="0"/>
                </a:lnTo>
                <a:lnTo>
                  <a:pt x="37697" y="4857"/>
                </a:lnTo>
                <a:lnTo>
                  <a:pt x="18078" y="18097"/>
                </a:lnTo>
                <a:lnTo>
                  <a:pt x="4850" y="37718"/>
                </a:lnTo>
                <a:lnTo>
                  <a:pt x="0" y="61721"/>
                </a:lnTo>
                <a:lnTo>
                  <a:pt x="0" y="555497"/>
                </a:lnTo>
                <a:lnTo>
                  <a:pt x="4850" y="579501"/>
                </a:lnTo>
                <a:lnTo>
                  <a:pt x="18078" y="599122"/>
                </a:lnTo>
                <a:lnTo>
                  <a:pt x="37697" y="612362"/>
                </a:lnTo>
                <a:lnTo>
                  <a:pt x="61722" y="617219"/>
                </a:lnTo>
                <a:lnTo>
                  <a:pt x="1419606" y="617219"/>
                </a:lnTo>
                <a:lnTo>
                  <a:pt x="1443608" y="612362"/>
                </a:lnTo>
                <a:lnTo>
                  <a:pt x="1463230" y="599122"/>
                </a:lnTo>
                <a:lnTo>
                  <a:pt x="1476470" y="579501"/>
                </a:lnTo>
                <a:lnTo>
                  <a:pt x="1481328" y="555497"/>
                </a:lnTo>
                <a:lnTo>
                  <a:pt x="1481328" y="61721"/>
                </a:lnTo>
                <a:lnTo>
                  <a:pt x="1476470" y="37718"/>
                </a:lnTo>
                <a:lnTo>
                  <a:pt x="1463230" y="18097"/>
                </a:lnTo>
                <a:lnTo>
                  <a:pt x="1443609" y="4857"/>
                </a:lnTo>
                <a:lnTo>
                  <a:pt x="1419606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4D01986-E7DD-3DE5-8CCB-D79D7950BE95}"/>
              </a:ext>
            </a:extLst>
          </p:cNvPr>
          <p:cNvSpPr txBox="1"/>
          <p:nvPr/>
        </p:nvSpPr>
        <p:spPr>
          <a:xfrm>
            <a:off x="428784" y="1481777"/>
            <a:ext cx="1738961" cy="322934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000" spc="-6" dirty="0">
                <a:latin typeface="Arial MT"/>
                <a:cs typeface="Arial MT"/>
              </a:rPr>
              <a:t>RDD</a:t>
            </a:r>
            <a:r>
              <a:rPr sz="2000" spc="-8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(Datos)</a:t>
            </a:r>
          </a:p>
        </p:txBody>
      </p:sp>
      <p:grpSp>
        <p:nvGrpSpPr>
          <p:cNvPr id="11" name="object 6">
            <a:extLst>
              <a:ext uri="{FF2B5EF4-FFF2-40B4-BE49-F238E27FC236}">
                <a16:creationId xmlns:a16="http://schemas.microsoft.com/office/drawing/2014/main" id="{885CDD8F-B63A-C5F9-B89E-D26F84F51B0F}"/>
              </a:ext>
            </a:extLst>
          </p:cNvPr>
          <p:cNvGrpSpPr/>
          <p:nvPr/>
        </p:nvGrpSpPr>
        <p:grpSpPr>
          <a:xfrm>
            <a:off x="209899" y="2145588"/>
            <a:ext cx="2078871" cy="1798281"/>
            <a:chOff x="403097" y="2074164"/>
            <a:chExt cx="1501140" cy="1521460"/>
          </a:xfrm>
        </p:grpSpPr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AD772E48-1F21-225F-5785-C106F2A2BA2E}"/>
                </a:ext>
              </a:extLst>
            </p:cNvPr>
            <p:cNvSpPr/>
            <p:nvPr/>
          </p:nvSpPr>
          <p:spPr>
            <a:xfrm>
              <a:off x="412622" y="2083689"/>
              <a:ext cx="1482090" cy="1502410"/>
            </a:xfrm>
            <a:custGeom>
              <a:avLst/>
              <a:gdLst/>
              <a:ahLst/>
              <a:cxnLst/>
              <a:rect l="l" t="t" r="r" b="b"/>
              <a:pathLst>
                <a:path w="1482089" h="1502410">
                  <a:moveTo>
                    <a:pt x="1333881" y="0"/>
                  </a:moveTo>
                  <a:lnTo>
                    <a:pt x="148208" y="0"/>
                  </a:lnTo>
                  <a:lnTo>
                    <a:pt x="101364" y="7549"/>
                  </a:lnTo>
                  <a:lnTo>
                    <a:pt x="60679" y="28578"/>
                  </a:lnTo>
                  <a:lnTo>
                    <a:pt x="28596" y="60652"/>
                  </a:lnTo>
                  <a:lnTo>
                    <a:pt x="7555" y="101339"/>
                  </a:lnTo>
                  <a:lnTo>
                    <a:pt x="0" y="148209"/>
                  </a:lnTo>
                  <a:lnTo>
                    <a:pt x="0" y="1353693"/>
                  </a:lnTo>
                  <a:lnTo>
                    <a:pt x="7555" y="1400562"/>
                  </a:lnTo>
                  <a:lnTo>
                    <a:pt x="28596" y="1441249"/>
                  </a:lnTo>
                  <a:lnTo>
                    <a:pt x="60679" y="1473323"/>
                  </a:lnTo>
                  <a:lnTo>
                    <a:pt x="101364" y="1494352"/>
                  </a:lnTo>
                  <a:lnTo>
                    <a:pt x="148208" y="1501902"/>
                  </a:lnTo>
                  <a:lnTo>
                    <a:pt x="1333881" y="1501902"/>
                  </a:lnTo>
                  <a:lnTo>
                    <a:pt x="1380750" y="1494352"/>
                  </a:lnTo>
                  <a:lnTo>
                    <a:pt x="1421437" y="1473323"/>
                  </a:lnTo>
                  <a:lnTo>
                    <a:pt x="1453511" y="1441249"/>
                  </a:lnTo>
                  <a:lnTo>
                    <a:pt x="1474540" y="1400562"/>
                  </a:lnTo>
                  <a:lnTo>
                    <a:pt x="1482089" y="1353693"/>
                  </a:lnTo>
                  <a:lnTo>
                    <a:pt x="1482089" y="148209"/>
                  </a:lnTo>
                  <a:lnTo>
                    <a:pt x="1474540" y="101339"/>
                  </a:lnTo>
                  <a:lnTo>
                    <a:pt x="1453511" y="60652"/>
                  </a:lnTo>
                  <a:lnTo>
                    <a:pt x="1421437" y="28578"/>
                  </a:lnTo>
                  <a:lnTo>
                    <a:pt x="1380750" y="7549"/>
                  </a:lnTo>
                  <a:lnTo>
                    <a:pt x="1333881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F47359FD-E9B4-BC0C-2D00-00C166D92E90}"/>
                </a:ext>
              </a:extLst>
            </p:cNvPr>
            <p:cNvSpPr/>
            <p:nvPr/>
          </p:nvSpPr>
          <p:spPr>
            <a:xfrm>
              <a:off x="412622" y="2083689"/>
              <a:ext cx="1482090" cy="1502410"/>
            </a:xfrm>
            <a:custGeom>
              <a:avLst/>
              <a:gdLst/>
              <a:ahLst/>
              <a:cxnLst/>
              <a:rect l="l" t="t" r="r" b="b"/>
              <a:pathLst>
                <a:path w="1482089" h="1502410">
                  <a:moveTo>
                    <a:pt x="0" y="148209"/>
                  </a:moveTo>
                  <a:lnTo>
                    <a:pt x="7555" y="101339"/>
                  </a:lnTo>
                  <a:lnTo>
                    <a:pt x="28596" y="60652"/>
                  </a:lnTo>
                  <a:lnTo>
                    <a:pt x="60679" y="28578"/>
                  </a:lnTo>
                  <a:lnTo>
                    <a:pt x="101364" y="7549"/>
                  </a:lnTo>
                  <a:lnTo>
                    <a:pt x="148208" y="0"/>
                  </a:lnTo>
                  <a:lnTo>
                    <a:pt x="1333881" y="0"/>
                  </a:lnTo>
                  <a:lnTo>
                    <a:pt x="1380750" y="7549"/>
                  </a:lnTo>
                  <a:lnTo>
                    <a:pt x="1421437" y="28578"/>
                  </a:lnTo>
                  <a:lnTo>
                    <a:pt x="1453511" y="60652"/>
                  </a:lnTo>
                  <a:lnTo>
                    <a:pt x="1474540" y="101339"/>
                  </a:lnTo>
                  <a:lnTo>
                    <a:pt x="1482089" y="148209"/>
                  </a:lnTo>
                  <a:lnTo>
                    <a:pt x="1482089" y="1353693"/>
                  </a:lnTo>
                  <a:lnTo>
                    <a:pt x="1474540" y="1400562"/>
                  </a:lnTo>
                  <a:lnTo>
                    <a:pt x="1453511" y="1441249"/>
                  </a:lnTo>
                  <a:lnTo>
                    <a:pt x="1421437" y="1473323"/>
                  </a:lnTo>
                  <a:lnTo>
                    <a:pt x="1380750" y="1494352"/>
                  </a:lnTo>
                  <a:lnTo>
                    <a:pt x="1333881" y="1501902"/>
                  </a:lnTo>
                  <a:lnTo>
                    <a:pt x="148208" y="1501902"/>
                  </a:lnTo>
                  <a:lnTo>
                    <a:pt x="101364" y="1494352"/>
                  </a:lnTo>
                  <a:lnTo>
                    <a:pt x="60679" y="1473323"/>
                  </a:lnTo>
                  <a:lnTo>
                    <a:pt x="28596" y="1441249"/>
                  </a:lnTo>
                  <a:lnTo>
                    <a:pt x="7555" y="1400562"/>
                  </a:lnTo>
                  <a:lnTo>
                    <a:pt x="0" y="1353693"/>
                  </a:lnTo>
                  <a:lnTo>
                    <a:pt x="0" y="148209"/>
                  </a:lnTo>
                  <a:close/>
                </a:path>
              </a:pathLst>
            </a:custGeom>
            <a:ln w="19050">
              <a:solidFill>
                <a:srgbClr val="539E39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FB48A314-D6EE-5CF9-99A5-6C8E9A5E88D2}"/>
              </a:ext>
            </a:extLst>
          </p:cNvPr>
          <p:cNvSpPr txBox="1"/>
          <p:nvPr/>
        </p:nvSpPr>
        <p:spPr>
          <a:xfrm>
            <a:off x="192657" y="2413342"/>
            <a:ext cx="2211214" cy="658751"/>
          </a:xfrm>
          <a:prstGeom prst="rect">
            <a:avLst/>
          </a:prstGeom>
        </p:spPr>
        <p:txBody>
          <a:bodyPr vert="horz" wrap="square" lIns="0" tIns="42780" rIns="0" bIns="0" rtlCol="0">
            <a:spAutoFit/>
          </a:bodyPr>
          <a:lstStyle/>
          <a:p>
            <a:pPr marL="82556" marR="6004" indent="-67546">
              <a:spcBef>
                <a:spcPts val="337"/>
              </a:spcBef>
              <a:buSzPct val="90909"/>
              <a:buChar char="•"/>
              <a:tabLst>
                <a:tab pos="82556" algn="l"/>
              </a:tabLst>
            </a:pPr>
            <a:r>
              <a:rPr sz="2000" spc="-6" dirty="0">
                <a:latin typeface="Arial MT"/>
                <a:cs typeface="Arial MT"/>
              </a:rPr>
              <a:t>Datos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6" dirty="0">
                <a:latin typeface="Arial MT"/>
                <a:cs typeface="Arial MT"/>
              </a:rPr>
              <a:t>distribuidos </a:t>
            </a:r>
            <a:r>
              <a:rPr sz="2000" spc="-343" dirty="0">
                <a:latin typeface="Arial MT"/>
                <a:cs typeface="Arial MT"/>
              </a:rPr>
              <a:t> </a:t>
            </a:r>
            <a:r>
              <a:rPr sz="2000" spc="-6" dirty="0">
                <a:latin typeface="Arial MT"/>
                <a:cs typeface="Arial MT"/>
              </a:rPr>
              <a:t>en</a:t>
            </a:r>
            <a:r>
              <a:rPr sz="2000" spc="-12" dirty="0">
                <a:latin typeface="Arial MT"/>
                <a:cs typeface="Arial MT"/>
              </a:rPr>
              <a:t> </a:t>
            </a:r>
            <a:r>
              <a:rPr sz="2000" spc="-6" dirty="0">
                <a:latin typeface="Arial MT"/>
                <a:cs typeface="Arial MT"/>
              </a:rPr>
              <a:t>los workers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1245A500-600E-C6F4-1D0B-B8C96F801473}"/>
              </a:ext>
            </a:extLst>
          </p:cNvPr>
          <p:cNvSpPr txBox="1"/>
          <p:nvPr/>
        </p:nvSpPr>
        <p:spPr>
          <a:xfrm>
            <a:off x="392641" y="3113631"/>
            <a:ext cx="1467870" cy="322176"/>
          </a:xfrm>
          <a:prstGeom prst="rect">
            <a:avLst/>
          </a:prstGeom>
        </p:spPr>
        <p:txBody>
          <a:bodyPr vert="horz" wrap="square" lIns="0" tIns="14260" rIns="0" bIns="0" rtlCol="0">
            <a:spAutoFit/>
          </a:bodyPr>
          <a:lstStyle/>
          <a:p>
            <a:pPr marL="82556" indent="-67546">
              <a:spcBef>
                <a:spcPts val="112"/>
              </a:spcBef>
              <a:buSzPct val="90909"/>
              <a:buChar char="•"/>
              <a:tabLst>
                <a:tab pos="82556" algn="l"/>
              </a:tabLst>
            </a:pPr>
            <a:r>
              <a:rPr sz="2000" spc="-6" dirty="0">
                <a:latin typeface="Arial MT"/>
                <a:cs typeface="Arial MT"/>
              </a:rPr>
              <a:t>Inmutables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500A64C2-693F-647D-4217-4C3C9E385DB1}"/>
              </a:ext>
            </a:extLst>
          </p:cNvPr>
          <p:cNvSpPr/>
          <p:nvPr/>
        </p:nvSpPr>
        <p:spPr>
          <a:xfrm>
            <a:off x="2172618" y="2817669"/>
            <a:ext cx="563650" cy="436061"/>
          </a:xfrm>
          <a:custGeom>
            <a:avLst/>
            <a:gdLst/>
            <a:ahLst/>
            <a:cxnLst/>
            <a:rect l="l" t="t" r="r" b="b"/>
            <a:pathLst>
              <a:path w="476885" h="368935">
                <a:moveTo>
                  <a:pt x="291592" y="0"/>
                </a:moveTo>
                <a:lnTo>
                  <a:pt x="291846" y="73787"/>
                </a:lnTo>
                <a:lnTo>
                  <a:pt x="0" y="74802"/>
                </a:lnTo>
                <a:lnTo>
                  <a:pt x="889" y="296164"/>
                </a:lnTo>
                <a:lnTo>
                  <a:pt x="292608" y="295148"/>
                </a:lnTo>
                <a:lnTo>
                  <a:pt x="292989" y="368935"/>
                </a:lnTo>
                <a:lnTo>
                  <a:pt x="476758" y="183769"/>
                </a:lnTo>
                <a:lnTo>
                  <a:pt x="291592" y="0"/>
                </a:lnTo>
                <a:close/>
              </a:path>
            </a:pathLst>
          </a:custGeom>
          <a:solidFill>
            <a:srgbClr val="B3CCAD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10DF46E5-F5B6-7000-04A5-261149B354C9}"/>
              </a:ext>
            </a:extLst>
          </p:cNvPr>
          <p:cNvSpPr/>
          <p:nvPr/>
        </p:nvSpPr>
        <p:spPr>
          <a:xfrm>
            <a:off x="2964586" y="1210811"/>
            <a:ext cx="1936553" cy="731021"/>
          </a:xfrm>
          <a:custGeom>
            <a:avLst/>
            <a:gdLst/>
            <a:ahLst/>
            <a:cxnLst/>
            <a:rect l="l" t="t" r="r" b="b"/>
            <a:pathLst>
              <a:path w="1481454" h="618489">
                <a:moveTo>
                  <a:pt x="1419478" y="0"/>
                </a:moveTo>
                <a:lnTo>
                  <a:pt x="61848" y="0"/>
                </a:lnTo>
                <a:lnTo>
                  <a:pt x="37772" y="4859"/>
                </a:lnTo>
                <a:lnTo>
                  <a:pt x="18113" y="18113"/>
                </a:lnTo>
                <a:lnTo>
                  <a:pt x="4859" y="37772"/>
                </a:lnTo>
                <a:lnTo>
                  <a:pt x="0" y="61849"/>
                </a:lnTo>
                <a:lnTo>
                  <a:pt x="0" y="556133"/>
                </a:lnTo>
                <a:lnTo>
                  <a:pt x="4859" y="580209"/>
                </a:lnTo>
                <a:lnTo>
                  <a:pt x="18113" y="599868"/>
                </a:lnTo>
                <a:lnTo>
                  <a:pt x="37772" y="613122"/>
                </a:lnTo>
                <a:lnTo>
                  <a:pt x="61848" y="617982"/>
                </a:lnTo>
                <a:lnTo>
                  <a:pt x="1419478" y="617982"/>
                </a:lnTo>
                <a:lnTo>
                  <a:pt x="1443555" y="613122"/>
                </a:lnTo>
                <a:lnTo>
                  <a:pt x="1463214" y="599868"/>
                </a:lnTo>
                <a:lnTo>
                  <a:pt x="1476468" y="580209"/>
                </a:lnTo>
                <a:lnTo>
                  <a:pt x="1481327" y="556133"/>
                </a:lnTo>
                <a:lnTo>
                  <a:pt x="1481327" y="61849"/>
                </a:lnTo>
                <a:lnTo>
                  <a:pt x="1476468" y="37772"/>
                </a:lnTo>
                <a:lnTo>
                  <a:pt x="1463214" y="18113"/>
                </a:lnTo>
                <a:lnTo>
                  <a:pt x="1443555" y="4859"/>
                </a:lnTo>
                <a:lnTo>
                  <a:pt x="1419478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35BBACB7-52EA-35E7-47E9-4C694DA1A819}"/>
              </a:ext>
            </a:extLst>
          </p:cNvPr>
          <p:cNvSpPr txBox="1"/>
          <p:nvPr/>
        </p:nvSpPr>
        <p:spPr>
          <a:xfrm>
            <a:off x="2968691" y="1420335"/>
            <a:ext cx="1947199" cy="387523"/>
          </a:xfrm>
          <a:prstGeom prst="rect">
            <a:avLst/>
          </a:prstGeom>
        </p:spPr>
        <p:txBody>
          <a:bodyPr vert="horz" wrap="square" lIns="0" tIns="42780" rIns="0" bIns="0" rtlCol="0" anchor="t">
            <a:spAutoFit/>
          </a:bodyPr>
          <a:lstStyle/>
          <a:p>
            <a:pPr marL="14605" marR="5715" algn="ctr">
              <a:lnSpc>
                <a:spcPts val="1347"/>
              </a:lnSpc>
              <a:spcBef>
                <a:spcPts val="337"/>
              </a:spcBef>
            </a:pPr>
            <a:r>
              <a:rPr spc="-6" dirty="0">
                <a:latin typeface="Arial MT"/>
                <a:cs typeface="Arial MT"/>
              </a:rPr>
              <a:t>Serie de 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transformaciones</a:t>
            </a:r>
            <a:endParaRPr lang="es-ES" dirty="0">
              <a:latin typeface="Arial MT"/>
              <a:cs typeface="Arial MT"/>
            </a:endParaRPr>
          </a:p>
        </p:txBody>
      </p:sp>
      <p:grpSp>
        <p:nvGrpSpPr>
          <p:cNvPr id="19" name="object 14">
            <a:extLst>
              <a:ext uri="{FF2B5EF4-FFF2-40B4-BE49-F238E27FC236}">
                <a16:creationId xmlns:a16="http://schemas.microsoft.com/office/drawing/2014/main" id="{96F6D69D-6A76-834E-EDED-96819BF73E89}"/>
              </a:ext>
            </a:extLst>
          </p:cNvPr>
          <p:cNvGrpSpPr/>
          <p:nvPr/>
        </p:nvGrpSpPr>
        <p:grpSpPr>
          <a:xfrm>
            <a:off x="2903675" y="2145588"/>
            <a:ext cx="2201219" cy="1948720"/>
            <a:chOff x="2793110" y="2057019"/>
            <a:chExt cx="1506570" cy="1537335"/>
          </a:xfrm>
        </p:grpSpPr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EF5E262A-0DF3-6495-E355-CA051F5632CF}"/>
                </a:ext>
              </a:extLst>
            </p:cNvPr>
            <p:cNvSpPr/>
            <p:nvPr/>
          </p:nvSpPr>
          <p:spPr>
            <a:xfrm>
              <a:off x="2793110" y="2057019"/>
              <a:ext cx="1506570" cy="1518086"/>
            </a:xfrm>
            <a:custGeom>
              <a:avLst/>
              <a:gdLst/>
              <a:ahLst/>
              <a:cxnLst/>
              <a:rect l="l" t="t" r="r" b="b"/>
              <a:pathLst>
                <a:path w="1482089" h="1537335">
                  <a:moveTo>
                    <a:pt x="1333880" y="0"/>
                  </a:moveTo>
                  <a:lnTo>
                    <a:pt x="148208" y="0"/>
                  </a:lnTo>
                  <a:lnTo>
                    <a:pt x="101339" y="7549"/>
                  </a:lnTo>
                  <a:lnTo>
                    <a:pt x="60652" y="28578"/>
                  </a:lnTo>
                  <a:lnTo>
                    <a:pt x="28578" y="60652"/>
                  </a:lnTo>
                  <a:lnTo>
                    <a:pt x="7549" y="101339"/>
                  </a:lnTo>
                  <a:lnTo>
                    <a:pt x="0" y="148208"/>
                  </a:lnTo>
                  <a:lnTo>
                    <a:pt x="0" y="1388745"/>
                  </a:lnTo>
                  <a:lnTo>
                    <a:pt x="7549" y="1435614"/>
                  </a:lnTo>
                  <a:lnTo>
                    <a:pt x="28578" y="1476301"/>
                  </a:lnTo>
                  <a:lnTo>
                    <a:pt x="60652" y="1508375"/>
                  </a:lnTo>
                  <a:lnTo>
                    <a:pt x="101339" y="1529404"/>
                  </a:lnTo>
                  <a:lnTo>
                    <a:pt x="148208" y="1536954"/>
                  </a:lnTo>
                  <a:lnTo>
                    <a:pt x="1333880" y="1536954"/>
                  </a:lnTo>
                  <a:lnTo>
                    <a:pt x="1380750" y="1529404"/>
                  </a:lnTo>
                  <a:lnTo>
                    <a:pt x="1421437" y="1508375"/>
                  </a:lnTo>
                  <a:lnTo>
                    <a:pt x="1453511" y="1476301"/>
                  </a:lnTo>
                  <a:lnTo>
                    <a:pt x="1474540" y="1435614"/>
                  </a:lnTo>
                  <a:lnTo>
                    <a:pt x="1482089" y="1388745"/>
                  </a:lnTo>
                  <a:lnTo>
                    <a:pt x="1482089" y="148208"/>
                  </a:lnTo>
                  <a:lnTo>
                    <a:pt x="1474540" y="101339"/>
                  </a:lnTo>
                  <a:lnTo>
                    <a:pt x="1453511" y="60652"/>
                  </a:lnTo>
                  <a:lnTo>
                    <a:pt x="1421437" y="28578"/>
                  </a:lnTo>
                  <a:lnTo>
                    <a:pt x="1380750" y="7549"/>
                  </a:lnTo>
                  <a:lnTo>
                    <a:pt x="133388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 anchor="t"/>
            <a:lstStyle/>
            <a:p>
              <a:r>
                <a:rPr lang="es-MX" sz="2000" spc="-6" dirty="0">
                  <a:latin typeface="Arial MT"/>
                  <a:cs typeface="Arial MT"/>
                </a:rPr>
                <a:t>Operaciones</a:t>
              </a:r>
              <a:r>
                <a:rPr lang="es-MX" sz="2000" spc="-47" dirty="0">
                  <a:latin typeface="Arial MT"/>
                  <a:cs typeface="Arial MT"/>
                </a:rPr>
                <a:t> </a:t>
              </a:r>
              <a:r>
                <a:rPr lang="es-MX" sz="2000" spc="-6" dirty="0">
                  <a:latin typeface="Arial MT"/>
                  <a:cs typeface="Arial MT"/>
                </a:rPr>
                <a:t>cuyo </a:t>
              </a:r>
              <a:r>
                <a:rPr lang="es-MX" sz="2000" spc="-343" dirty="0">
                  <a:latin typeface="Arial MT"/>
                  <a:cs typeface="Arial MT"/>
                </a:rPr>
                <a:t> </a:t>
              </a:r>
              <a:r>
                <a:rPr lang="es-MX" sz="2000" spc="-6" dirty="0">
                  <a:latin typeface="Arial MT"/>
                  <a:cs typeface="Arial MT"/>
                </a:rPr>
                <a:t>resultado es otro </a:t>
              </a:r>
              <a:r>
                <a:rPr lang="es-MX" sz="2000" dirty="0">
                  <a:latin typeface="Arial MT"/>
                  <a:cs typeface="Arial MT"/>
                </a:rPr>
                <a:t> R</a:t>
              </a:r>
              <a:r>
                <a:rPr lang="es-MX" sz="2000" spc="-12" dirty="0">
                  <a:latin typeface="Arial MT"/>
                  <a:cs typeface="Arial MT"/>
                </a:rPr>
                <a:t>DD</a:t>
              </a:r>
              <a:endParaRPr lang="es-MX" sz="2000" dirty="0">
                <a:latin typeface="Arial MT"/>
              </a:endParaRPr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977C431B-79B6-F4A0-D70F-8072418DBA1E}"/>
                </a:ext>
              </a:extLst>
            </p:cNvPr>
            <p:cNvSpPr/>
            <p:nvPr/>
          </p:nvSpPr>
          <p:spPr>
            <a:xfrm>
              <a:off x="2793110" y="2057019"/>
              <a:ext cx="1482090" cy="1537335"/>
            </a:xfrm>
            <a:custGeom>
              <a:avLst/>
              <a:gdLst/>
              <a:ahLst/>
              <a:cxnLst/>
              <a:rect l="l" t="t" r="r" b="b"/>
              <a:pathLst>
                <a:path w="1482089" h="1537335">
                  <a:moveTo>
                    <a:pt x="0" y="148208"/>
                  </a:moveTo>
                  <a:lnTo>
                    <a:pt x="7549" y="101339"/>
                  </a:lnTo>
                  <a:lnTo>
                    <a:pt x="28578" y="60652"/>
                  </a:lnTo>
                  <a:lnTo>
                    <a:pt x="60652" y="28578"/>
                  </a:lnTo>
                  <a:lnTo>
                    <a:pt x="101339" y="7549"/>
                  </a:lnTo>
                  <a:lnTo>
                    <a:pt x="148208" y="0"/>
                  </a:lnTo>
                  <a:lnTo>
                    <a:pt x="1333880" y="0"/>
                  </a:lnTo>
                  <a:lnTo>
                    <a:pt x="1380750" y="7549"/>
                  </a:lnTo>
                  <a:lnTo>
                    <a:pt x="1421437" y="28578"/>
                  </a:lnTo>
                  <a:lnTo>
                    <a:pt x="1453511" y="60652"/>
                  </a:lnTo>
                  <a:lnTo>
                    <a:pt x="1474540" y="101339"/>
                  </a:lnTo>
                  <a:lnTo>
                    <a:pt x="1482089" y="148208"/>
                  </a:lnTo>
                  <a:lnTo>
                    <a:pt x="1482089" y="1388745"/>
                  </a:lnTo>
                  <a:lnTo>
                    <a:pt x="1474540" y="1435614"/>
                  </a:lnTo>
                  <a:lnTo>
                    <a:pt x="1453511" y="1476301"/>
                  </a:lnTo>
                  <a:lnTo>
                    <a:pt x="1421437" y="1508375"/>
                  </a:lnTo>
                  <a:lnTo>
                    <a:pt x="1380750" y="1529404"/>
                  </a:lnTo>
                  <a:lnTo>
                    <a:pt x="1333880" y="1536954"/>
                  </a:lnTo>
                  <a:lnTo>
                    <a:pt x="148208" y="1536954"/>
                  </a:lnTo>
                  <a:lnTo>
                    <a:pt x="101339" y="1529404"/>
                  </a:lnTo>
                  <a:lnTo>
                    <a:pt x="60652" y="1508375"/>
                  </a:lnTo>
                  <a:lnTo>
                    <a:pt x="28578" y="1476301"/>
                  </a:lnTo>
                  <a:lnTo>
                    <a:pt x="7549" y="1435614"/>
                  </a:lnTo>
                  <a:lnTo>
                    <a:pt x="0" y="1388745"/>
                  </a:lnTo>
                  <a:lnTo>
                    <a:pt x="0" y="148208"/>
                  </a:lnTo>
                  <a:close/>
                </a:path>
              </a:pathLst>
            </a:custGeom>
            <a:ln w="19050">
              <a:solidFill>
                <a:srgbClr val="539E39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23" name="object 18">
            <a:extLst>
              <a:ext uri="{FF2B5EF4-FFF2-40B4-BE49-F238E27FC236}">
                <a16:creationId xmlns:a16="http://schemas.microsoft.com/office/drawing/2014/main" id="{580F6687-75F9-EFEF-9F40-D8188FAC3818}"/>
              </a:ext>
            </a:extLst>
          </p:cNvPr>
          <p:cNvSpPr txBox="1"/>
          <p:nvPr/>
        </p:nvSpPr>
        <p:spPr>
          <a:xfrm>
            <a:off x="3056910" y="3368737"/>
            <a:ext cx="1928774" cy="431830"/>
          </a:xfrm>
          <a:prstGeom prst="rect">
            <a:avLst/>
          </a:prstGeom>
        </p:spPr>
        <p:txBody>
          <a:bodyPr vert="horz" wrap="square" lIns="0" tIns="42780" rIns="0" bIns="0" rtlCol="0" anchor="t">
            <a:spAutoFit/>
          </a:bodyPr>
          <a:lstStyle/>
          <a:p>
            <a:pPr marL="82550" marR="5715" indent="-67310">
              <a:lnSpc>
                <a:spcPts val="1347"/>
              </a:lnSpc>
              <a:spcBef>
                <a:spcPts val="337"/>
              </a:spcBef>
              <a:buSzPct val="90909"/>
              <a:buChar char="•"/>
              <a:tabLst>
                <a:tab pos="82556" algn="l"/>
              </a:tabLst>
            </a:pPr>
            <a:r>
              <a:rPr sz="2000" spc="-6" dirty="0">
                <a:latin typeface="Arial MT"/>
                <a:cs typeface="Arial MT"/>
              </a:rPr>
              <a:t>No se ejecutan</a:t>
            </a:r>
            <a:endParaRPr lang="es-ES" sz="2000" spc="-6" dirty="0">
              <a:latin typeface="Arial MT"/>
              <a:cs typeface="Arial MT"/>
            </a:endParaRPr>
          </a:p>
          <a:p>
            <a:pPr marL="15240" marR="5715">
              <a:lnSpc>
                <a:spcPts val="1347"/>
              </a:lnSpc>
              <a:spcBef>
                <a:spcPts val="337"/>
              </a:spcBef>
              <a:buSzPct val="90909"/>
              <a:tabLst>
                <a:tab pos="82556" algn="l"/>
              </a:tabLst>
            </a:pPr>
            <a:r>
              <a:rPr sz="2000" spc="-6" dirty="0" err="1">
                <a:latin typeface="Arial MT"/>
                <a:cs typeface="Arial MT"/>
              </a:rPr>
              <a:t>inmediatamente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4E04BCA4-7605-EDE6-6509-D986629AEB82}"/>
              </a:ext>
            </a:extLst>
          </p:cNvPr>
          <p:cNvSpPr/>
          <p:nvPr/>
        </p:nvSpPr>
        <p:spPr>
          <a:xfrm>
            <a:off x="4992887" y="2795690"/>
            <a:ext cx="563650" cy="436061"/>
          </a:xfrm>
          <a:custGeom>
            <a:avLst/>
            <a:gdLst/>
            <a:ahLst/>
            <a:cxnLst/>
            <a:rect l="l" t="t" r="r" b="b"/>
            <a:pathLst>
              <a:path w="476885" h="368935">
                <a:moveTo>
                  <a:pt x="292862" y="0"/>
                </a:moveTo>
                <a:lnTo>
                  <a:pt x="292608" y="73787"/>
                </a:lnTo>
                <a:lnTo>
                  <a:pt x="762" y="72643"/>
                </a:lnTo>
                <a:lnTo>
                  <a:pt x="0" y="294004"/>
                </a:lnTo>
                <a:lnTo>
                  <a:pt x="291719" y="295147"/>
                </a:lnTo>
                <a:lnTo>
                  <a:pt x="291464" y="368934"/>
                </a:lnTo>
                <a:lnTo>
                  <a:pt x="476631" y="185038"/>
                </a:lnTo>
                <a:lnTo>
                  <a:pt x="292862" y="0"/>
                </a:lnTo>
                <a:close/>
              </a:path>
            </a:pathLst>
          </a:custGeom>
          <a:solidFill>
            <a:srgbClr val="B3CCAD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39FD275D-E9E5-BDB3-558E-7DE369915EB8}"/>
              </a:ext>
            </a:extLst>
          </p:cNvPr>
          <p:cNvSpPr/>
          <p:nvPr/>
        </p:nvSpPr>
        <p:spPr>
          <a:xfrm>
            <a:off x="5718925" y="1220246"/>
            <a:ext cx="1751748" cy="729520"/>
          </a:xfrm>
          <a:custGeom>
            <a:avLst/>
            <a:gdLst/>
            <a:ahLst/>
            <a:cxnLst/>
            <a:rect l="l" t="t" r="r" b="b"/>
            <a:pathLst>
              <a:path w="1482089" h="617219">
                <a:moveTo>
                  <a:pt x="1420367" y="0"/>
                </a:moveTo>
                <a:lnTo>
                  <a:pt x="61722" y="0"/>
                </a:lnTo>
                <a:lnTo>
                  <a:pt x="37719" y="4857"/>
                </a:lnTo>
                <a:lnTo>
                  <a:pt x="18097" y="18097"/>
                </a:lnTo>
                <a:lnTo>
                  <a:pt x="4857" y="37718"/>
                </a:lnTo>
                <a:lnTo>
                  <a:pt x="0" y="61721"/>
                </a:lnTo>
                <a:lnTo>
                  <a:pt x="0" y="555497"/>
                </a:lnTo>
                <a:lnTo>
                  <a:pt x="4857" y="579501"/>
                </a:lnTo>
                <a:lnTo>
                  <a:pt x="18097" y="599122"/>
                </a:lnTo>
                <a:lnTo>
                  <a:pt x="37719" y="612362"/>
                </a:lnTo>
                <a:lnTo>
                  <a:pt x="61722" y="617219"/>
                </a:lnTo>
                <a:lnTo>
                  <a:pt x="1420367" y="617219"/>
                </a:lnTo>
                <a:lnTo>
                  <a:pt x="1444370" y="612362"/>
                </a:lnTo>
                <a:lnTo>
                  <a:pt x="1463992" y="599122"/>
                </a:lnTo>
                <a:lnTo>
                  <a:pt x="1477232" y="579501"/>
                </a:lnTo>
                <a:lnTo>
                  <a:pt x="1482089" y="555497"/>
                </a:lnTo>
                <a:lnTo>
                  <a:pt x="1482089" y="61721"/>
                </a:lnTo>
                <a:lnTo>
                  <a:pt x="1477232" y="37718"/>
                </a:lnTo>
                <a:lnTo>
                  <a:pt x="1463992" y="18097"/>
                </a:lnTo>
                <a:lnTo>
                  <a:pt x="1444370" y="4857"/>
                </a:lnTo>
                <a:lnTo>
                  <a:pt x="1420367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0FDCB35E-F51B-0448-A5D2-B52DD70CE9C0}"/>
              </a:ext>
            </a:extLst>
          </p:cNvPr>
          <p:cNvSpPr txBox="1"/>
          <p:nvPr/>
        </p:nvSpPr>
        <p:spPr>
          <a:xfrm>
            <a:off x="6243549" y="1475592"/>
            <a:ext cx="1190871" cy="292156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lang="es-ES" spc="-6" dirty="0">
                <a:latin typeface="Arial MT"/>
                <a:cs typeface="Arial MT"/>
              </a:rPr>
              <a:t>Cache</a:t>
            </a:r>
            <a:endParaRPr dirty="0">
              <a:latin typeface="Arial MT"/>
              <a:cs typeface="Arial MT"/>
            </a:endParaRPr>
          </a:p>
        </p:txBody>
      </p:sp>
      <p:grpSp>
        <p:nvGrpSpPr>
          <p:cNvPr id="27" name="object 22">
            <a:extLst>
              <a:ext uri="{FF2B5EF4-FFF2-40B4-BE49-F238E27FC236}">
                <a16:creationId xmlns:a16="http://schemas.microsoft.com/office/drawing/2014/main" id="{2280617C-F210-78CA-4162-B2B9565D6E32}"/>
              </a:ext>
            </a:extLst>
          </p:cNvPr>
          <p:cNvGrpSpPr/>
          <p:nvPr/>
        </p:nvGrpSpPr>
        <p:grpSpPr>
          <a:xfrm>
            <a:off x="5608958" y="2135770"/>
            <a:ext cx="2137234" cy="1817045"/>
            <a:chOff x="5164073" y="2074164"/>
            <a:chExt cx="1500505" cy="1521460"/>
          </a:xfrm>
        </p:grpSpPr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681F640C-A769-D2D7-5B70-0F6C713A08C2}"/>
                </a:ext>
              </a:extLst>
            </p:cNvPr>
            <p:cNvSpPr/>
            <p:nvPr/>
          </p:nvSpPr>
          <p:spPr>
            <a:xfrm>
              <a:off x="5173598" y="2083689"/>
              <a:ext cx="1481455" cy="1502410"/>
            </a:xfrm>
            <a:custGeom>
              <a:avLst/>
              <a:gdLst/>
              <a:ahLst/>
              <a:cxnLst/>
              <a:rect l="l" t="t" r="r" b="b"/>
              <a:pathLst>
                <a:path w="1481454" h="1502410">
                  <a:moveTo>
                    <a:pt x="1333246" y="0"/>
                  </a:moveTo>
                  <a:lnTo>
                    <a:pt x="148081" y="0"/>
                  </a:lnTo>
                  <a:lnTo>
                    <a:pt x="101274" y="7548"/>
                  </a:lnTo>
                  <a:lnTo>
                    <a:pt x="60624" y="28569"/>
                  </a:lnTo>
                  <a:lnTo>
                    <a:pt x="28569" y="60624"/>
                  </a:lnTo>
                  <a:lnTo>
                    <a:pt x="7548" y="101274"/>
                  </a:lnTo>
                  <a:lnTo>
                    <a:pt x="0" y="148081"/>
                  </a:lnTo>
                  <a:lnTo>
                    <a:pt x="0" y="1353820"/>
                  </a:lnTo>
                  <a:lnTo>
                    <a:pt x="7548" y="1400627"/>
                  </a:lnTo>
                  <a:lnTo>
                    <a:pt x="28569" y="1441277"/>
                  </a:lnTo>
                  <a:lnTo>
                    <a:pt x="60624" y="1473332"/>
                  </a:lnTo>
                  <a:lnTo>
                    <a:pt x="101274" y="1494353"/>
                  </a:lnTo>
                  <a:lnTo>
                    <a:pt x="148081" y="1501902"/>
                  </a:lnTo>
                  <a:lnTo>
                    <a:pt x="1333246" y="1501902"/>
                  </a:lnTo>
                  <a:lnTo>
                    <a:pt x="1380053" y="1494353"/>
                  </a:lnTo>
                  <a:lnTo>
                    <a:pt x="1420703" y="1473332"/>
                  </a:lnTo>
                  <a:lnTo>
                    <a:pt x="1452758" y="1441277"/>
                  </a:lnTo>
                  <a:lnTo>
                    <a:pt x="1473779" y="1400627"/>
                  </a:lnTo>
                  <a:lnTo>
                    <a:pt x="1481327" y="1353820"/>
                  </a:lnTo>
                  <a:lnTo>
                    <a:pt x="1481327" y="148081"/>
                  </a:lnTo>
                  <a:lnTo>
                    <a:pt x="1473779" y="101274"/>
                  </a:lnTo>
                  <a:lnTo>
                    <a:pt x="1452758" y="60624"/>
                  </a:lnTo>
                  <a:lnTo>
                    <a:pt x="1420703" y="28569"/>
                  </a:lnTo>
                  <a:lnTo>
                    <a:pt x="1380053" y="7548"/>
                  </a:lnTo>
                  <a:lnTo>
                    <a:pt x="133324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67B00CCB-0488-3539-98CB-80A812CBCB0E}"/>
                </a:ext>
              </a:extLst>
            </p:cNvPr>
            <p:cNvSpPr/>
            <p:nvPr/>
          </p:nvSpPr>
          <p:spPr>
            <a:xfrm>
              <a:off x="5173598" y="2083689"/>
              <a:ext cx="1481455" cy="1502410"/>
            </a:xfrm>
            <a:custGeom>
              <a:avLst/>
              <a:gdLst/>
              <a:ahLst/>
              <a:cxnLst/>
              <a:rect l="l" t="t" r="r" b="b"/>
              <a:pathLst>
                <a:path w="1481454" h="1502410">
                  <a:moveTo>
                    <a:pt x="0" y="148081"/>
                  </a:moveTo>
                  <a:lnTo>
                    <a:pt x="7548" y="101274"/>
                  </a:lnTo>
                  <a:lnTo>
                    <a:pt x="28569" y="60624"/>
                  </a:lnTo>
                  <a:lnTo>
                    <a:pt x="60624" y="28569"/>
                  </a:lnTo>
                  <a:lnTo>
                    <a:pt x="101274" y="7548"/>
                  </a:lnTo>
                  <a:lnTo>
                    <a:pt x="148081" y="0"/>
                  </a:lnTo>
                  <a:lnTo>
                    <a:pt x="1333246" y="0"/>
                  </a:lnTo>
                  <a:lnTo>
                    <a:pt x="1380053" y="7548"/>
                  </a:lnTo>
                  <a:lnTo>
                    <a:pt x="1420703" y="28569"/>
                  </a:lnTo>
                  <a:lnTo>
                    <a:pt x="1452758" y="60624"/>
                  </a:lnTo>
                  <a:lnTo>
                    <a:pt x="1473779" y="101274"/>
                  </a:lnTo>
                  <a:lnTo>
                    <a:pt x="1481327" y="148081"/>
                  </a:lnTo>
                  <a:lnTo>
                    <a:pt x="1481327" y="1353820"/>
                  </a:lnTo>
                  <a:lnTo>
                    <a:pt x="1473779" y="1400627"/>
                  </a:lnTo>
                  <a:lnTo>
                    <a:pt x="1452758" y="1441277"/>
                  </a:lnTo>
                  <a:lnTo>
                    <a:pt x="1420703" y="1473332"/>
                  </a:lnTo>
                  <a:lnTo>
                    <a:pt x="1380053" y="1494353"/>
                  </a:lnTo>
                  <a:lnTo>
                    <a:pt x="1333246" y="1501902"/>
                  </a:lnTo>
                  <a:lnTo>
                    <a:pt x="148081" y="1501902"/>
                  </a:lnTo>
                  <a:lnTo>
                    <a:pt x="101274" y="1494353"/>
                  </a:lnTo>
                  <a:lnTo>
                    <a:pt x="60624" y="1473332"/>
                  </a:lnTo>
                  <a:lnTo>
                    <a:pt x="28569" y="1441277"/>
                  </a:lnTo>
                  <a:lnTo>
                    <a:pt x="7548" y="1400627"/>
                  </a:lnTo>
                  <a:lnTo>
                    <a:pt x="0" y="1353820"/>
                  </a:lnTo>
                  <a:lnTo>
                    <a:pt x="0" y="148081"/>
                  </a:lnTo>
                  <a:close/>
                </a:path>
              </a:pathLst>
            </a:custGeom>
            <a:ln w="19050">
              <a:solidFill>
                <a:srgbClr val="539E39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30" name="object 25">
            <a:extLst>
              <a:ext uri="{FF2B5EF4-FFF2-40B4-BE49-F238E27FC236}">
                <a16:creationId xmlns:a16="http://schemas.microsoft.com/office/drawing/2014/main" id="{656E8F0A-0347-87C4-2283-A57C0C38C2B4}"/>
              </a:ext>
            </a:extLst>
          </p:cNvPr>
          <p:cNvSpPr txBox="1"/>
          <p:nvPr/>
        </p:nvSpPr>
        <p:spPr>
          <a:xfrm>
            <a:off x="5722881" y="2277579"/>
            <a:ext cx="2100393" cy="994507"/>
          </a:xfrm>
          <a:prstGeom prst="rect">
            <a:avLst/>
          </a:prstGeom>
        </p:spPr>
        <p:txBody>
          <a:bodyPr vert="horz" wrap="square" lIns="0" tIns="41279" rIns="0" bIns="0" rtlCol="0">
            <a:spAutoFit/>
          </a:bodyPr>
          <a:lstStyle/>
          <a:p>
            <a:pPr marL="82556" marR="6004" indent="-67546">
              <a:lnSpc>
                <a:spcPct val="86300"/>
              </a:lnSpc>
              <a:spcBef>
                <a:spcPts val="325"/>
              </a:spcBef>
              <a:buSzPct val="90909"/>
              <a:buChar char="•"/>
              <a:tabLst>
                <a:tab pos="82556" algn="l"/>
              </a:tabLst>
            </a:pPr>
            <a:r>
              <a:rPr spc="-6" dirty="0">
                <a:latin typeface="Arial MT"/>
                <a:cs typeface="Arial MT"/>
              </a:rPr>
              <a:t>Algún RDD se 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puede</a:t>
            </a:r>
            <a:r>
              <a:rPr spc="-59"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mantener </a:t>
            </a:r>
            <a:r>
              <a:rPr spc="-343"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en memoria 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mediante la 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función</a:t>
            </a:r>
            <a:r>
              <a:rPr spc="-30"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cache()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C8730239-D7E2-0C1B-09D4-EF6999274598}"/>
              </a:ext>
            </a:extLst>
          </p:cNvPr>
          <p:cNvSpPr txBox="1"/>
          <p:nvPr/>
        </p:nvSpPr>
        <p:spPr>
          <a:xfrm>
            <a:off x="5830187" y="3545897"/>
            <a:ext cx="2017140" cy="291398"/>
          </a:xfrm>
          <a:prstGeom prst="rect">
            <a:avLst/>
          </a:prstGeom>
        </p:spPr>
        <p:txBody>
          <a:bodyPr vert="horz" wrap="square" lIns="0" tIns="14260" rIns="0" bIns="0" rtlCol="0">
            <a:spAutoFit/>
          </a:bodyPr>
          <a:lstStyle/>
          <a:p>
            <a:pPr marL="82556" indent="-67546">
              <a:spcBef>
                <a:spcPts val="112"/>
              </a:spcBef>
              <a:buSzPct val="90909"/>
              <a:buChar char="•"/>
              <a:tabLst>
                <a:tab pos="82556" algn="l"/>
              </a:tabLst>
            </a:pPr>
            <a:r>
              <a:rPr spc="-6" dirty="0">
                <a:latin typeface="Arial MT"/>
                <a:cs typeface="Arial MT"/>
              </a:rPr>
              <a:t>Evita</a:t>
            </a:r>
            <a:r>
              <a:rPr spc="-35"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recalcular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19FCDB0A-4315-3329-2393-1E9D22839071}"/>
              </a:ext>
            </a:extLst>
          </p:cNvPr>
          <p:cNvSpPr/>
          <p:nvPr/>
        </p:nvSpPr>
        <p:spPr>
          <a:xfrm>
            <a:off x="8293163" y="1299535"/>
            <a:ext cx="2092190" cy="623070"/>
          </a:xfrm>
          <a:custGeom>
            <a:avLst/>
            <a:gdLst/>
            <a:ahLst/>
            <a:cxnLst/>
            <a:rect l="l" t="t" r="r" b="b"/>
            <a:pathLst>
              <a:path w="1482090" h="617219">
                <a:moveTo>
                  <a:pt x="1420368" y="0"/>
                </a:moveTo>
                <a:lnTo>
                  <a:pt x="61722" y="0"/>
                </a:lnTo>
                <a:lnTo>
                  <a:pt x="37719" y="4857"/>
                </a:lnTo>
                <a:lnTo>
                  <a:pt x="18097" y="18097"/>
                </a:lnTo>
                <a:lnTo>
                  <a:pt x="4857" y="37718"/>
                </a:lnTo>
                <a:lnTo>
                  <a:pt x="0" y="61721"/>
                </a:lnTo>
                <a:lnTo>
                  <a:pt x="0" y="555497"/>
                </a:lnTo>
                <a:lnTo>
                  <a:pt x="4857" y="579501"/>
                </a:lnTo>
                <a:lnTo>
                  <a:pt x="18097" y="599122"/>
                </a:lnTo>
                <a:lnTo>
                  <a:pt x="37719" y="612362"/>
                </a:lnTo>
                <a:lnTo>
                  <a:pt x="61722" y="617219"/>
                </a:lnTo>
                <a:lnTo>
                  <a:pt x="1420368" y="617219"/>
                </a:lnTo>
                <a:lnTo>
                  <a:pt x="1444371" y="612362"/>
                </a:lnTo>
                <a:lnTo>
                  <a:pt x="1463992" y="599122"/>
                </a:lnTo>
                <a:lnTo>
                  <a:pt x="1477232" y="579501"/>
                </a:lnTo>
                <a:lnTo>
                  <a:pt x="1482090" y="555497"/>
                </a:lnTo>
                <a:lnTo>
                  <a:pt x="1482090" y="61721"/>
                </a:lnTo>
                <a:lnTo>
                  <a:pt x="1477232" y="37718"/>
                </a:lnTo>
                <a:lnTo>
                  <a:pt x="1463992" y="18097"/>
                </a:lnTo>
                <a:lnTo>
                  <a:pt x="1444371" y="4857"/>
                </a:lnTo>
                <a:lnTo>
                  <a:pt x="1420368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 anchor="t"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2000" spc="-5" dirty="0">
                <a:latin typeface="Arial MT"/>
                <a:cs typeface="Arial MT"/>
              </a:rPr>
              <a:t>acciones</a:t>
            </a:r>
            <a:endParaRPr lang="es-ES" sz="2000" dirty="0">
              <a:latin typeface="Arial MT"/>
              <a:cs typeface="Arial MT"/>
            </a:endParaRPr>
          </a:p>
        </p:txBody>
      </p:sp>
      <p:grpSp>
        <p:nvGrpSpPr>
          <p:cNvPr id="33" name="object 30">
            <a:extLst>
              <a:ext uri="{FF2B5EF4-FFF2-40B4-BE49-F238E27FC236}">
                <a16:creationId xmlns:a16="http://schemas.microsoft.com/office/drawing/2014/main" id="{FBE58735-4C22-34CF-BB5E-3AF4A10232E2}"/>
              </a:ext>
            </a:extLst>
          </p:cNvPr>
          <p:cNvGrpSpPr/>
          <p:nvPr/>
        </p:nvGrpSpPr>
        <p:grpSpPr>
          <a:xfrm>
            <a:off x="8204218" y="1973079"/>
            <a:ext cx="2376787" cy="3205056"/>
            <a:chOff x="7544561" y="2074164"/>
            <a:chExt cx="1500505" cy="1521460"/>
          </a:xfrm>
        </p:grpSpPr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D21A8FB8-AFDF-D983-4AD1-264490908B80}"/>
                </a:ext>
              </a:extLst>
            </p:cNvPr>
            <p:cNvSpPr/>
            <p:nvPr/>
          </p:nvSpPr>
          <p:spPr>
            <a:xfrm>
              <a:off x="7554086" y="2083689"/>
              <a:ext cx="1481455" cy="1502410"/>
            </a:xfrm>
            <a:custGeom>
              <a:avLst/>
              <a:gdLst/>
              <a:ahLst/>
              <a:cxnLst/>
              <a:rect l="l" t="t" r="r" b="b"/>
              <a:pathLst>
                <a:path w="1481454" h="1502410">
                  <a:moveTo>
                    <a:pt x="1333246" y="0"/>
                  </a:moveTo>
                  <a:lnTo>
                    <a:pt x="148082" y="0"/>
                  </a:lnTo>
                  <a:lnTo>
                    <a:pt x="101274" y="7548"/>
                  </a:lnTo>
                  <a:lnTo>
                    <a:pt x="60624" y="28569"/>
                  </a:lnTo>
                  <a:lnTo>
                    <a:pt x="28569" y="60624"/>
                  </a:lnTo>
                  <a:lnTo>
                    <a:pt x="7548" y="101274"/>
                  </a:lnTo>
                  <a:lnTo>
                    <a:pt x="0" y="148081"/>
                  </a:lnTo>
                  <a:lnTo>
                    <a:pt x="0" y="1353820"/>
                  </a:lnTo>
                  <a:lnTo>
                    <a:pt x="7548" y="1400627"/>
                  </a:lnTo>
                  <a:lnTo>
                    <a:pt x="28569" y="1441277"/>
                  </a:lnTo>
                  <a:lnTo>
                    <a:pt x="60624" y="1473332"/>
                  </a:lnTo>
                  <a:lnTo>
                    <a:pt x="101274" y="1494353"/>
                  </a:lnTo>
                  <a:lnTo>
                    <a:pt x="148082" y="1501902"/>
                  </a:lnTo>
                  <a:lnTo>
                    <a:pt x="1333246" y="1501902"/>
                  </a:lnTo>
                  <a:lnTo>
                    <a:pt x="1380053" y="1494353"/>
                  </a:lnTo>
                  <a:lnTo>
                    <a:pt x="1420703" y="1473332"/>
                  </a:lnTo>
                  <a:lnTo>
                    <a:pt x="1452758" y="1441277"/>
                  </a:lnTo>
                  <a:lnTo>
                    <a:pt x="1473779" y="1400627"/>
                  </a:lnTo>
                  <a:lnTo>
                    <a:pt x="1481328" y="1353820"/>
                  </a:lnTo>
                  <a:lnTo>
                    <a:pt x="1481328" y="148081"/>
                  </a:lnTo>
                  <a:lnTo>
                    <a:pt x="1473779" y="101274"/>
                  </a:lnTo>
                  <a:lnTo>
                    <a:pt x="1452758" y="60624"/>
                  </a:lnTo>
                  <a:lnTo>
                    <a:pt x="1420703" y="28569"/>
                  </a:lnTo>
                  <a:lnTo>
                    <a:pt x="1380053" y="7548"/>
                  </a:lnTo>
                  <a:lnTo>
                    <a:pt x="1333246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50984429-95B9-8567-C286-80C165467D72}"/>
                </a:ext>
              </a:extLst>
            </p:cNvPr>
            <p:cNvSpPr/>
            <p:nvPr/>
          </p:nvSpPr>
          <p:spPr>
            <a:xfrm>
              <a:off x="7554086" y="2083689"/>
              <a:ext cx="1481455" cy="1502410"/>
            </a:xfrm>
            <a:custGeom>
              <a:avLst/>
              <a:gdLst/>
              <a:ahLst/>
              <a:cxnLst/>
              <a:rect l="l" t="t" r="r" b="b"/>
              <a:pathLst>
                <a:path w="1481454" h="1502410">
                  <a:moveTo>
                    <a:pt x="0" y="148081"/>
                  </a:moveTo>
                  <a:lnTo>
                    <a:pt x="7548" y="101274"/>
                  </a:lnTo>
                  <a:lnTo>
                    <a:pt x="28569" y="60624"/>
                  </a:lnTo>
                  <a:lnTo>
                    <a:pt x="60624" y="28569"/>
                  </a:lnTo>
                  <a:lnTo>
                    <a:pt x="101274" y="7548"/>
                  </a:lnTo>
                  <a:lnTo>
                    <a:pt x="148082" y="0"/>
                  </a:lnTo>
                  <a:lnTo>
                    <a:pt x="1333246" y="0"/>
                  </a:lnTo>
                  <a:lnTo>
                    <a:pt x="1380053" y="7548"/>
                  </a:lnTo>
                  <a:lnTo>
                    <a:pt x="1420703" y="28569"/>
                  </a:lnTo>
                  <a:lnTo>
                    <a:pt x="1452758" y="60624"/>
                  </a:lnTo>
                  <a:lnTo>
                    <a:pt x="1473779" y="101274"/>
                  </a:lnTo>
                  <a:lnTo>
                    <a:pt x="1481328" y="148081"/>
                  </a:lnTo>
                  <a:lnTo>
                    <a:pt x="1481328" y="1353820"/>
                  </a:lnTo>
                  <a:lnTo>
                    <a:pt x="1473779" y="1400627"/>
                  </a:lnTo>
                  <a:lnTo>
                    <a:pt x="1452758" y="1441277"/>
                  </a:lnTo>
                  <a:lnTo>
                    <a:pt x="1420703" y="1473332"/>
                  </a:lnTo>
                  <a:lnTo>
                    <a:pt x="1380053" y="1494353"/>
                  </a:lnTo>
                  <a:lnTo>
                    <a:pt x="1333246" y="1501902"/>
                  </a:lnTo>
                  <a:lnTo>
                    <a:pt x="148082" y="1501902"/>
                  </a:lnTo>
                  <a:lnTo>
                    <a:pt x="101274" y="1494353"/>
                  </a:lnTo>
                  <a:lnTo>
                    <a:pt x="60624" y="1473332"/>
                  </a:lnTo>
                  <a:lnTo>
                    <a:pt x="28569" y="1441277"/>
                  </a:lnTo>
                  <a:lnTo>
                    <a:pt x="7548" y="1400627"/>
                  </a:lnTo>
                  <a:lnTo>
                    <a:pt x="0" y="1353820"/>
                  </a:lnTo>
                  <a:lnTo>
                    <a:pt x="0" y="148081"/>
                  </a:lnTo>
                  <a:close/>
                </a:path>
              </a:pathLst>
            </a:custGeom>
            <a:ln w="19050">
              <a:solidFill>
                <a:srgbClr val="539E39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36" name="object 33">
            <a:extLst>
              <a:ext uri="{FF2B5EF4-FFF2-40B4-BE49-F238E27FC236}">
                <a16:creationId xmlns:a16="http://schemas.microsoft.com/office/drawing/2014/main" id="{90AF0D43-748F-07DD-04F3-83504A707823}"/>
              </a:ext>
            </a:extLst>
          </p:cNvPr>
          <p:cNvSpPr txBox="1"/>
          <p:nvPr/>
        </p:nvSpPr>
        <p:spPr>
          <a:xfrm>
            <a:off x="8363734" y="2187131"/>
            <a:ext cx="1734643" cy="995265"/>
          </a:xfrm>
          <a:prstGeom prst="rect">
            <a:avLst/>
          </a:prstGeom>
        </p:spPr>
        <p:txBody>
          <a:bodyPr vert="horz" wrap="square" lIns="0" tIns="42030" rIns="0" bIns="0" rtlCol="0">
            <a:spAutoFit/>
          </a:bodyPr>
          <a:lstStyle/>
          <a:p>
            <a:pPr marL="82556" marR="6004" indent="-67546">
              <a:lnSpc>
                <a:spcPct val="86100"/>
              </a:lnSpc>
              <a:spcBef>
                <a:spcPts val="331"/>
              </a:spcBef>
              <a:buSzPct val="90909"/>
              <a:buChar char="•"/>
              <a:tabLst>
                <a:tab pos="82556" algn="l"/>
              </a:tabLst>
            </a:pPr>
            <a:r>
              <a:rPr spc="-6" dirty="0">
                <a:latin typeface="Arial MT"/>
                <a:cs typeface="Arial MT"/>
              </a:rPr>
              <a:t>Operaciones que 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devuelven 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resultados</a:t>
            </a:r>
            <a:r>
              <a:rPr spc="-24"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al</a:t>
            </a:r>
            <a:r>
              <a:rPr spc="-18"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driver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041BAFBB-2BAB-C316-C775-562EBF30DE0A}"/>
              </a:ext>
            </a:extLst>
          </p:cNvPr>
          <p:cNvSpPr txBox="1"/>
          <p:nvPr/>
        </p:nvSpPr>
        <p:spPr>
          <a:xfrm>
            <a:off x="8289973" y="3577702"/>
            <a:ext cx="2057629" cy="995265"/>
          </a:xfrm>
          <a:prstGeom prst="rect">
            <a:avLst/>
          </a:prstGeom>
        </p:spPr>
        <p:txBody>
          <a:bodyPr vert="horz" wrap="square" lIns="0" tIns="42030" rIns="0" bIns="0" rtlCol="0">
            <a:spAutoFit/>
          </a:bodyPr>
          <a:lstStyle/>
          <a:p>
            <a:pPr marL="82556" marR="6004" indent="-67546">
              <a:lnSpc>
                <a:spcPct val="86400"/>
              </a:lnSpc>
              <a:spcBef>
                <a:spcPts val="331"/>
              </a:spcBef>
              <a:buSzPct val="90909"/>
              <a:buChar char="•"/>
              <a:tabLst>
                <a:tab pos="82556" algn="l"/>
              </a:tabLst>
            </a:pPr>
            <a:r>
              <a:rPr spc="-6" dirty="0">
                <a:latin typeface="Arial MT"/>
                <a:cs typeface="Arial MT"/>
              </a:rPr>
              <a:t>Desencadenan</a:t>
            </a:r>
            <a:r>
              <a:rPr spc="-35"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la </a:t>
            </a:r>
            <a:r>
              <a:rPr spc="-349"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ejecución de las 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transformaciones </a:t>
            </a:r>
            <a:r>
              <a:rPr spc="-349" dirty="0">
                <a:latin typeface="Arial MT"/>
                <a:cs typeface="Arial MT"/>
              </a:rPr>
              <a:t> </a:t>
            </a:r>
            <a:r>
              <a:rPr spc="-6" dirty="0">
                <a:latin typeface="Arial MT"/>
                <a:cs typeface="Arial MT"/>
              </a:rPr>
              <a:t>definidas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40" name="object 27">
            <a:extLst>
              <a:ext uri="{FF2B5EF4-FFF2-40B4-BE49-F238E27FC236}">
                <a16:creationId xmlns:a16="http://schemas.microsoft.com/office/drawing/2014/main" id="{72F72BA3-18EB-37BD-D549-9322D209CF4A}"/>
              </a:ext>
            </a:extLst>
          </p:cNvPr>
          <p:cNvSpPr/>
          <p:nvPr/>
        </p:nvSpPr>
        <p:spPr>
          <a:xfrm>
            <a:off x="7745361" y="2836081"/>
            <a:ext cx="562901" cy="436061"/>
          </a:xfrm>
          <a:custGeom>
            <a:avLst/>
            <a:gdLst/>
            <a:ahLst/>
            <a:cxnLst/>
            <a:rect l="l" t="t" r="r" b="b"/>
            <a:pathLst>
              <a:path w="476250" h="368935">
                <a:moveTo>
                  <a:pt x="291846" y="0"/>
                </a:moveTo>
                <a:lnTo>
                  <a:pt x="291846" y="73787"/>
                </a:lnTo>
                <a:lnTo>
                  <a:pt x="0" y="73787"/>
                </a:lnTo>
                <a:lnTo>
                  <a:pt x="0" y="295021"/>
                </a:lnTo>
                <a:lnTo>
                  <a:pt x="291846" y="295021"/>
                </a:lnTo>
                <a:lnTo>
                  <a:pt x="291846" y="368808"/>
                </a:lnTo>
                <a:lnTo>
                  <a:pt x="476250" y="184403"/>
                </a:lnTo>
                <a:lnTo>
                  <a:pt x="291846" y="0"/>
                </a:lnTo>
                <a:close/>
              </a:path>
            </a:pathLst>
          </a:custGeom>
          <a:solidFill>
            <a:srgbClr val="B3CCAD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50D32FBF-1C04-551D-0F92-088F38264C54}"/>
              </a:ext>
            </a:extLst>
          </p:cNvPr>
          <p:cNvSpPr txBox="1">
            <a:spLocks/>
          </p:cNvSpPr>
          <p:nvPr/>
        </p:nvSpPr>
        <p:spPr>
          <a:xfrm>
            <a:off x="392641" y="4511644"/>
            <a:ext cx="7638192" cy="38448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5010">
              <a:spcBef>
                <a:spcPts val="118"/>
              </a:spcBef>
            </a:pPr>
            <a:r>
              <a:rPr lang="es-ES" sz="2400" u="sng" kern="0" dirty="0"/>
              <a:t>Transformaciones:</a:t>
            </a:r>
            <a:r>
              <a:rPr lang="es-ES" sz="2400" b="0" kern="0" dirty="0"/>
              <a:t> devuelven otro RDD</a:t>
            </a:r>
            <a:endParaRPr lang="es-ES" sz="2400" kern="0" dirty="0"/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1EAE6C15-FD9A-EE23-B4AD-96080710ED28}"/>
              </a:ext>
            </a:extLst>
          </p:cNvPr>
          <p:cNvSpPr txBox="1">
            <a:spLocks/>
          </p:cNvSpPr>
          <p:nvPr/>
        </p:nvSpPr>
        <p:spPr>
          <a:xfrm>
            <a:off x="428784" y="5089211"/>
            <a:ext cx="7638192" cy="38448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5010">
              <a:spcBef>
                <a:spcPts val="118"/>
              </a:spcBef>
            </a:pPr>
            <a:r>
              <a:rPr lang="es-ES" sz="2400" u="sng" kern="0" dirty="0"/>
              <a:t>Acciones:</a:t>
            </a:r>
            <a:r>
              <a:rPr lang="es-ES" sz="2400" b="0" kern="0" dirty="0"/>
              <a:t> devuelven un valor</a:t>
            </a:r>
            <a:endParaRPr lang="es-ES" sz="2400" kern="0" dirty="0"/>
          </a:p>
        </p:txBody>
      </p:sp>
    </p:spTree>
    <p:extLst>
      <p:ext uri="{BB962C8B-B14F-4D97-AF65-F5344CB8AC3E}">
        <p14:creationId xmlns:p14="http://schemas.microsoft.com/office/powerpoint/2010/main" val="32824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9372600" cy="609562"/>
          </a:xfrm>
        </p:spPr>
        <p:txBody>
          <a:bodyPr/>
          <a:lstStyle/>
          <a:p>
            <a:r>
              <a:rPr lang="es-ES" dirty="0"/>
              <a:t>DCE: lo primero es lo primero, CREAR un CLÚSTER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9061450" cy="1307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E73FE70-D8AA-A4E7-A210-242C31D4BA7E}"/>
              </a:ext>
            </a:extLst>
          </p:cNvPr>
          <p:cNvSpPr txBox="1"/>
          <p:nvPr/>
        </p:nvSpPr>
        <p:spPr>
          <a:xfrm>
            <a:off x="222251" y="1535107"/>
            <a:ext cx="10585449" cy="37884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6" dirty="0">
                <a:latin typeface="Arial"/>
                <a:cs typeface="Arial MT"/>
              </a:rPr>
              <a:t>En el </a:t>
            </a:r>
            <a:r>
              <a:rPr lang="es-ES" sz="2400" b="1" spc="6" dirty="0">
                <a:latin typeface="Arial"/>
                <a:cs typeface="Arial MT"/>
              </a:rPr>
              <a:t>panel de la izquierda </a:t>
            </a:r>
            <a:r>
              <a:rPr lang="es-ES" sz="2400" spc="6" dirty="0">
                <a:latin typeface="Arial"/>
                <a:cs typeface="Arial MT"/>
              </a:rPr>
              <a:t>nos vamos a la opción </a:t>
            </a:r>
            <a:r>
              <a:rPr lang="es-ES" sz="2400" b="1" spc="6" dirty="0">
                <a:latin typeface="Arial"/>
                <a:cs typeface="Arial MT"/>
              </a:rPr>
              <a:t>“Compute”</a:t>
            </a:r>
            <a:endParaRPr sz="2400" b="1" dirty="0">
              <a:latin typeface="Arial"/>
              <a:cs typeface="Arial M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347CAC6-9566-D907-FB47-DF260610B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r="5870"/>
          <a:stretch>
            <a:fillRect/>
          </a:stretch>
        </p:blipFill>
        <p:spPr bwMode="auto">
          <a:xfrm>
            <a:off x="331752" y="2320925"/>
            <a:ext cx="2214578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63D1D1C-F2C8-AD73-25B9-31C12AB7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2082" y="2678115"/>
            <a:ext cx="7572428" cy="3652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4365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DCE: crear un clúster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43996"/>
            <a:ext cx="39560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4A8759C-CDEB-80B6-9E08-1824D7F0D567}"/>
              </a:ext>
            </a:extLst>
          </p:cNvPr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6" dirty="0">
                <a:latin typeface="Arial"/>
                <a:cs typeface="Arial MT"/>
              </a:rPr>
              <a:t>Le damos al botón </a:t>
            </a:r>
            <a:r>
              <a:rPr lang="es-ES" sz="2400" b="1" spc="6" dirty="0">
                <a:latin typeface="Arial"/>
                <a:cs typeface="Arial MT"/>
              </a:rPr>
              <a:t>“</a:t>
            </a:r>
            <a:r>
              <a:rPr lang="es-ES" sz="2400" b="1" spc="6" dirty="0" err="1">
                <a:latin typeface="Arial"/>
                <a:cs typeface="Arial MT"/>
              </a:rPr>
              <a:t>Create</a:t>
            </a:r>
            <a:r>
              <a:rPr lang="es-ES" sz="2400" b="1" spc="6" dirty="0">
                <a:latin typeface="Arial"/>
                <a:cs typeface="Arial MT"/>
              </a:rPr>
              <a:t> </a:t>
            </a:r>
            <a:r>
              <a:rPr lang="es-ES" sz="2400" b="1" spc="6" dirty="0" err="1">
                <a:latin typeface="Arial"/>
                <a:cs typeface="Arial MT"/>
              </a:rPr>
              <a:t>cluster</a:t>
            </a:r>
            <a:r>
              <a:rPr lang="es-ES" sz="2400" b="1" spc="6" dirty="0">
                <a:latin typeface="Arial"/>
                <a:cs typeface="Arial MT"/>
              </a:rPr>
              <a:t>”</a:t>
            </a:r>
            <a:endParaRPr sz="2400" b="1" dirty="0">
              <a:latin typeface="Arial"/>
              <a:cs typeface="Arial MT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A59A006-93A0-5F99-3EF0-6BDBF63BB714}"/>
              </a:ext>
            </a:extLst>
          </p:cNvPr>
          <p:cNvGrpSpPr/>
          <p:nvPr/>
        </p:nvGrpSpPr>
        <p:grpSpPr>
          <a:xfrm>
            <a:off x="188876" y="2044700"/>
            <a:ext cx="10440392" cy="5036088"/>
            <a:chOff x="188876" y="1968500"/>
            <a:chExt cx="10440392" cy="5036088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0F66EB65-ACFD-FBD4-9A4F-97E30C372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8876" y="1968500"/>
              <a:ext cx="10440392" cy="5036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8 Flecha izquierda">
              <a:extLst>
                <a:ext uri="{FF2B5EF4-FFF2-40B4-BE49-F238E27FC236}">
                  <a16:creationId xmlns:a16="http://schemas.microsoft.com/office/drawing/2014/main" id="{C5490C48-CF6B-8E71-1FD2-E3740AF83DE6}"/>
                </a:ext>
              </a:extLst>
            </p:cNvPr>
            <p:cNvSpPr/>
            <p:nvPr/>
          </p:nvSpPr>
          <p:spPr>
            <a:xfrm rot="1688132">
              <a:off x="5928266" y="4337832"/>
              <a:ext cx="1143008" cy="571504"/>
            </a:xfrm>
            <a:prstGeom prst="leftArrow">
              <a:avLst/>
            </a:prstGeom>
            <a:solidFill>
              <a:srgbClr val="92D050"/>
            </a:solidFill>
          </p:spPr>
          <p:txBody>
            <a:bodyPr rtlCol="0" anchor="ctr">
              <a:spAutoFit/>
            </a:bodyPr>
            <a:lstStyle/>
            <a:p>
              <a:pPr algn="l"/>
              <a:endParaRPr lang="es-ES" sz="2400" b="1" spc="105" dirty="0" err="1">
                <a:solidFill>
                  <a:srgbClr val="0F4890"/>
                </a:solidFill>
                <a:latin typeface="Montserrat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6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850" y="2120900"/>
            <a:ext cx="73914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1. Introducción a Spark</a:t>
            </a:r>
          </a:p>
        </p:txBody>
      </p:sp>
    </p:spTree>
    <p:extLst>
      <p:ext uri="{BB962C8B-B14F-4D97-AF65-F5344CB8AC3E}">
        <p14:creationId xmlns:p14="http://schemas.microsoft.com/office/powerpoint/2010/main" val="77217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DCE: crear un clúster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43996"/>
            <a:ext cx="39560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9A71B75C-75C5-A02B-FD2E-21FF580FBCA2}"/>
              </a:ext>
            </a:extLst>
          </p:cNvPr>
          <p:cNvSpPr txBox="1"/>
          <p:nvPr/>
        </p:nvSpPr>
        <p:spPr>
          <a:xfrm>
            <a:off x="222251" y="1230294"/>
            <a:ext cx="10585449" cy="406675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6" dirty="0">
                <a:latin typeface="Arial"/>
                <a:cs typeface="Arial MT"/>
              </a:rPr>
              <a:t>Le ponemos nombre (resto por defecto) y </a:t>
            </a:r>
            <a:r>
              <a:rPr lang="es-ES" sz="2400" b="1" spc="6" dirty="0">
                <a:latin typeface="Arial"/>
                <a:cs typeface="Arial MT"/>
              </a:rPr>
              <a:t>“</a:t>
            </a:r>
            <a:r>
              <a:rPr lang="es-ES" sz="2400" b="1" spc="6" dirty="0" err="1">
                <a:latin typeface="Arial"/>
                <a:cs typeface="Arial MT"/>
              </a:rPr>
              <a:t>Create</a:t>
            </a:r>
            <a:r>
              <a:rPr lang="es-ES" sz="2400" b="1" spc="6" dirty="0">
                <a:latin typeface="Arial"/>
                <a:cs typeface="Arial MT"/>
              </a:rPr>
              <a:t> </a:t>
            </a:r>
            <a:r>
              <a:rPr lang="es-ES" sz="2400" b="1" spc="6" dirty="0" err="1">
                <a:latin typeface="Arial"/>
                <a:cs typeface="Arial MT"/>
              </a:rPr>
              <a:t>cluster</a:t>
            </a:r>
            <a:r>
              <a:rPr lang="es-ES" sz="2400" b="1" spc="6" dirty="0">
                <a:latin typeface="Arial"/>
                <a:cs typeface="Arial MT"/>
              </a:rPr>
              <a:t>”</a:t>
            </a:r>
            <a:endParaRPr sz="2400" b="1" dirty="0">
              <a:latin typeface="Arial"/>
              <a:cs typeface="Arial M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A8B5FEF-2446-A0A1-8437-E4DD23D6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066" y="1925053"/>
            <a:ext cx="9144064" cy="5377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603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546013"/>
          </a:xfrm>
        </p:spPr>
        <p:txBody>
          <a:bodyPr/>
          <a:lstStyle/>
          <a:p>
            <a:r>
              <a:rPr lang="es-ES" dirty="0"/>
              <a:t>DCE: crear un clúster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28674"/>
            <a:ext cx="3956050" cy="2005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6F5B9BB-0155-DB8F-71CF-A54429C3F017}"/>
              </a:ext>
            </a:extLst>
          </p:cNvPr>
          <p:cNvSpPr txBox="1"/>
          <p:nvPr/>
        </p:nvSpPr>
        <p:spPr>
          <a:xfrm>
            <a:off x="222251" y="944542"/>
            <a:ext cx="10585449" cy="348519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993140" indent="-377825">
              <a:lnSpc>
                <a:spcPct val="105600"/>
              </a:lnSpc>
              <a:spcBef>
                <a:spcPts val="118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200" spc="6" dirty="0">
                <a:latin typeface="Arial"/>
                <a:cs typeface="Arial MT"/>
              </a:rPr>
              <a:t>Tarda sobre unos 5 minutos, ya lo tenemos.</a:t>
            </a:r>
            <a:endParaRPr sz="2200" b="1" dirty="0">
              <a:latin typeface="Arial"/>
              <a:cs typeface="Arial M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B4CF2E-F926-66F5-6D4D-D6FBB431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892" y="1438711"/>
            <a:ext cx="10072758" cy="588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113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RECORDATORIO: funciones lambda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43996"/>
            <a:ext cx="66230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6EA2A5E-B0A5-59F7-C1AA-7FE068DB0E19}"/>
              </a:ext>
            </a:extLst>
          </p:cNvPr>
          <p:cNvSpPr txBox="1">
            <a:spLocks/>
          </p:cNvSpPr>
          <p:nvPr/>
        </p:nvSpPr>
        <p:spPr>
          <a:xfrm>
            <a:off x="397587" y="1435100"/>
            <a:ext cx="7828077" cy="446045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5010">
              <a:spcBef>
                <a:spcPts val="118"/>
              </a:spcBef>
            </a:pPr>
            <a:r>
              <a:rPr lang="es-ES" kern="0" dirty="0"/>
              <a:t>Funciones lambda</a:t>
            </a:r>
            <a:r>
              <a:rPr lang="es-ES" kern="0" spc="-12" dirty="0"/>
              <a:t> (o anónimas) </a:t>
            </a:r>
            <a:r>
              <a:rPr lang="es-ES" kern="0" dirty="0"/>
              <a:t>de</a:t>
            </a:r>
            <a:r>
              <a:rPr lang="es-ES" kern="0" spc="24" dirty="0"/>
              <a:t> </a:t>
            </a:r>
            <a:r>
              <a:rPr lang="es-ES" kern="0" dirty="0"/>
              <a:t>Python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E5ED2A8-3858-9345-7394-21E725F37AF6}"/>
              </a:ext>
            </a:extLst>
          </p:cNvPr>
          <p:cNvSpPr txBox="1"/>
          <p:nvPr/>
        </p:nvSpPr>
        <p:spPr>
          <a:xfrm>
            <a:off x="146050" y="2157827"/>
            <a:ext cx="9183542" cy="38448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marR="6004" indent="-37825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funciones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anónimas.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ejemplo,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sumar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dos </a:t>
            </a:r>
            <a:r>
              <a:rPr sz="2400" spc="-7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números: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2EA77E9-D6DD-654D-6CED-933A6D1E9EBB}"/>
              </a:ext>
            </a:extLst>
          </p:cNvPr>
          <p:cNvSpPr txBox="1"/>
          <p:nvPr/>
        </p:nvSpPr>
        <p:spPr>
          <a:xfrm>
            <a:off x="146050" y="5503369"/>
            <a:ext cx="10076670" cy="134193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marR="433042" indent="-37825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usan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cuando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hay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que pasar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función </a:t>
            </a:r>
            <a:r>
              <a:rPr sz="2400" spc="-7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parámetro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(transformaciones, acciones)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marR="6004" indent="-378255">
              <a:lnSpc>
                <a:spcPct val="150000"/>
              </a:lnSpc>
              <a:spcBef>
                <a:spcPts val="833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Tienen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sz="24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instrucción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cuyo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corresponde</a:t>
            </a:r>
            <a:r>
              <a:rPr sz="2400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al </a:t>
            </a:r>
            <a:r>
              <a:rPr sz="2400" spc="-7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valor devuelto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2930561-6343-33BD-76A8-8D5929758F96}"/>
              </a:ext>
            </a:extLst>
          </p:cNvPr>
          <p:cNvSpPr txBox="1"/>
          <p:nvPr/>
        </p:nvSpPr>
        <p:spPr>
          <a:xfrm>
            <a:off x="2541438" y="2959100"/>
            <a:ext cx="4392766" cy="452866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1766" rIns="0" bIns="0" rtlCol="0">
            <a:spAutoFit/>
          </a:bodyPr>
          <a:lstStyle/>
          <a:p>
            <a:pPr marL="107322">
              <a:spcBef>
                <a:spcPts val="171"/>
              </a:spcBef>
            </a:pPr>
            <a:r>
              <a:rPr sz="2800" b="1" spc="-12" dirty="0">
                <a:latin typeface="Courier New"/>
                <a:cs typeface="Courier New"/>
              </a:rPr>
              <a:t>lambda</a:t>
            </a:r>
            <a:r>
              <a:rPr sz="2800" b="1" spc="-35" dirty="0">
                <a:latin typeface="Courier New"/>
                <a:cs typeface="Courier New"/>
              </a:rPr>
              <a:t> </a:t>
            </a:r>
            <a:r>
              <a:rPr sz="2800" b="1" spc="-6" dirty="0">
                <a:latin typeface="Courier New"/>
                <a:cs typeface="Courier New"/>
              </a:rPr>
              <a:t>a,</a:t>
            </a:r>
            <a:r>
              <a:rPr sz="2800" b="1" spc="-35" dirty="0">
                <a:latin typeface="Courier New"/>
                <a:cs typeface="Courier New"/>
              </a:rPr>
              <a:t> </a:t>
            </a:r>
            <a:r>
              <a:rPr sz="2800" b="1" spc="-6" dirty="0">
                <a:latin typeface="Courier New"/>
                <a:cs typeface="Courier New"/>
              </a:rPr>
              <a:t>b:</a:t>
            </a:r>
            <a:r>
              <a:rPr sz="2800" b="1" spc="-30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a</a:t>
            </a:r>
            <a:r>
              <a:rPr sz="2800" b="1" spc="-35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+</a:t>
            </a:r>
            <a:r>
              <a:rPr sz="2800" b="1" spc="-30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b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D775C6F-A23F-7DF7-67D4-67EED62A8DAE}"/>
              </a:ext>
            </a:extLst>
          </p:cNvPr>
          <p:cNvSpPr txBox="1"/>
          <p:nvPr/>
        </p:nvSpPr>
        <p:spPr>
          <a:xfrm>
            <a:off x="8052933" y="3940263"/>
            <a:ext cx="2034014" cy="694636"/>
          </a:xfrm>
          <a:prstGeom prst="rect">
            <a:avLst/>
          </a:prstGeom>
          <a:solidFill>
            <a:srgbClr val="92D050"/>
          </a:solidFill>
          <a:ln w="9905">
            <a:solidFill>
              <a:srgbClr val="000000"/>
            </a:solidFill>
          </a:ln>
        </p:spPr>
        <p:txBody>
          <a:bodyPr vert="horz" wrap="square" lIns="0" tIns="52537" rIns="0" bIns="0" rtlCol="0">
            <a:spAutoFit/>
          </a:bodyPr>
          <a:lstStyle/>
          <a:p>
            <a:pPr marL="107322" marR="229655" algn="ctr">
              <a:lnSpc>
                <a:spcPct val="98100"/>
              </a:lnSpc>
              <a:spcBef>
                <a:spcPts val="414"/>
              </a:spcBef>
            </a:pPr>
            <a:r>
              <a:rPr lang="es-ES" sz="2127" spc="-6" dirty="0">
                <a:latin typeface="Arial MT"/>
                <a:cs typeface="Arial MT"/>
              </a:rPr>
              <a:t>salida, valor a devolver</a:t>
            </a:r>
            <a:endParaRPr sz="2127" dirty="0">
              <a:latin typeface="Arial MT"/>
              <a:cs typeface="Arial MT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8536F96-7108-2CF3-AD0B-27C04DDDCD7D}"/>
              </a:ext>
            </a:extLst>
          </p:cNvPr>
          <p:cNvSpPr/>
          <p:nvPr/>
        </p:nvSpPr>
        <p:spPr>
          <a:xfrm>
            <a:off x="6482006" y="3338744"/>
            <a:ext cx="1743657" cy="567352"/>
          </a:xfrm>
          <a:custGeom>
            <a:avLst/>
            <a:gdLst/>
            <a:ahLst/>
            <a:cxnLst/>
            <a:rect l="l" t="t" r="r" b="b"/>
            <a:pathLst>
              <a:path w="765175" h="904875">
                <a:moveTo>
                  <a:pt x="708190" y="852328"/>
                </a:moveTo>
                <a:lnTo>
                  <a:pt x="686434" y="870712"/>
                </a:lnTo>
                <a:lnTo>
                  <a:pt x="764667" y="904494"/>
                </a:lnTo>
                <a:lnTo>
                  <a:pt x="754403" y="862076"/>
                </a:lnTo>
                <a:lnTo>
                  <a:pt x="716406" y="862076"/>
                </a:lnTo>
                <a:lnTo>
                  <a:pt x="708190" y="852328"/>
                </a:lnTo>
                <a:close/>
              </a:path>
              <a:path w="765175" h="904875">
                <a:moveTo>
                  <a:pt x="722783" y="839998"/>
                </a:moveTo>
                <a:lnTo>
                  <a:pt x="708190" y="852328"/>
                </a:lnTo>
                <a:lnTo>
                  <a:pt x="716406" y="862076"/>
                </a:lnTo>
                <a:lnTo>
                  <a:pt x="731012" y="849757"/>
                </a:lnTo>
                <a:lnTo>
                  <a:pt x="722783" y="839998"/>
                </a:lnTo>
                <a:close/>
              </a:path>
              <a:path w="765175" h="904875">
                <a:moveTo>
                  <a:pt x="744601" y="821563"/>
                </a:moveTo>
                <a:lnTo>
                  <a:pt x="722783" y="839998"/>
                </a:lnTo>
                <a:lnTo>
                  <a:pt x="731012" y="849757"/>
                </a:lnTo>
                <a:lnTo>
                  <a:pt x="716406" y="862076"/>
                </a:lnTo>
                <a:lnTo>
                  <a:pt x="754403" y="862076"/>
                </a:lnTo>
                <a:lnTo>
                  <a:pt x="744601" y="821563"/>
                </a:lnTo>
                <a:close/>
              </a:path>
              <a:path w="765175" h="904875">
                <a:moveTo>
                  <a:pt x="14477" y="0"/>
                </a:moveTo>
                <a:lnTo>
                  <a:pt x="0" y="12192"/>
                </a:lnTo>
                <a:lnTo>
                  <a:pt x="708190" y="852328"/>
                </a:lnTo>
                <a:lnTo>
                  <a:pt x="722783" y="839998"/>
                </a:lnTo>
                <a:lnTo>
                  <a:pt x="144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27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4E7AF20-9070-EDD8-CF8D-7FDCE5FFE1FA}"/>
              </a:ext>
            </a:extLst>
          </p:cNvPr>
          <p:cNvSpPr/>
          <p:nvPr/>
        </p:nvSpPr>
        <p:spPr>
          <a:xfrm>
            <a:off x="5251451" y="2992754"/>
            <a:ext cx="1322944" cy="419212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7"/>
                </a:moveTo>
                <a:lnTo>
                  <a:pt x="7345" y="98511"/>
                </a:lnTo>
                <a:lnTo>
                  <a:pt x="27797" y="58978"/>
                </a:lnTo>
                <a:lnTo>
                  <a:pt x="58978" y="27797"/>
                </a:lnTo>
                <a:lnTo>
                  <a:pt x="98511" y="7345"/>
                </a:lnTo>
                <a:lnTo>
                  <a:pt x="144017" y="0"/>
                </a:lnTo>
                <a:lnTo>
                  <a:pt x="189524" y="7345"/>
                </a:lnTo>
                <a:lnTo>
                  <a:pt x="229057" y="27797"/>
                </a:lnTo>
                <a:lnTo>
                  <a:pt x="260238" y="58978"/>
                </a:lnTo>
                <a:lnTo>
                  <a:pt x="280690" y="98511"/>
                </a:lnTo>
                <a:lnTo>
                  <a:pt x="288035" y="144017"/>
                </a:lnTo>
                <a:lnTo>
                  <a:pt x="280690" y="189524"/>
                </a:lnTo>
                <a:lnTo>
                  <a:pt x="260238" y="229057"/>
                </a:lnTo>
                <a:lnTo>
                  <a:pt x="229057" y="260238"/>
                </a:lnTo>
                <a:lnTo>
                  <a:pt x="189524" y="280690"/>
                </a:lnTo>
                <a:lnTo>
                  <a:pt x="144017" y="288036"/>
                </a:lnTo>
                <a:lnTo>
                  <a:pt x="98511" y="280690"/>
                </a:lnTo>
                <a:lnTo>
                  <a:pt x="58978" y="260238"/>
                </a:lnTo>
                <a:lnTo>
                  <a:pt x="27797" y="229057"/>
                </a:lnTo>
                <a:lnTo>
                  <a:pt x="7345" y="189524"/>
                </a:lnTo>
                <a:lnTo>
                  <a:pt x="0" y="144017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5A01250-C75F-792B-65CD-CC414F45F854}"/>
              </a:ext>
            </a:extLst>
          </p:cNvPr>
          <p:cNvSpPr txBox="1"/>
          <p:nvPr/>
        </p:nvSpPr>
        <p:spPr>
          <a:xfrm>
            <a:off x="1007637" y="4198099"/>
            <a:ext cx="2034013" cy="695394"/>
          </a:xfrm>
          <a:prstGeom prst="rect">
            <a:avLst/>
          </a:prstGeom>
          <a:solidFill>
            <a:srgbClr val="FFC000"/>
          </a:solidFill>
          <a:ln w="9905">
            <a:solidFill>
              <a:srgbClr val="000000"/>
            </a:solidFill>
          </a:ln>
        </p:spPr>
        <p:txBody>
          <a:bodyPr vert="horz" wrap="square" lIns="0" tIns="53288" rIns="0" bIns="0" rtlCol="0">
            <a:spAutoFit/>
          </a:bodyPr>
          <a:lstStyle/>
          <a:p>
            <a:pPr marL="107322" marR="529107" algn="ctr">
              <a:lnSpc>
                <a:spcPct val="98100"/>
              </a:lnSpc>
              <a:spcBef>
                <a:spcPts val="420"/>
              </a:spcBef>
            </a:pPr>
            <a:r>
              <a:rPr lang="es-ES" sz="2127" spc="-6" dirty="0">
                <a:latin typeface="Arial MT"/>
                <a:cs typeface="Arial MT"/>
              </a:rPr>
              <a:t>Parámetros de entrada</a:t>
            </a:r>
            <a:endParaRPr sz="2127" dirty="0">
              <a:latin typeface="Arial MT"/>
              <a:cs typeface="Arial MT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A4A006EC-36EA-0D77-F6B1-9ECE92651280}"/>
              </a:ext>
            </a:extLst>
          </p:cNvPr>
          <p:cNvSpPr/>
          <p:nvPr/>
        </p:nvSpPr>
        <p:spPr>
          <a:xfrm>
            <a:off x="3956050" y="3013730"/>
            <a:ext cx="1203732" cy="384489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7"/>
                </a:moveTo>
                <a:lnTo>
                  <a:pt x="7345" y="98511"/>
                </a:lnTo>
                <a:lnTo>
                  <a:pt x="27797" y="58978"/>
                </a:lnTo>
                <a:lnTo>
                  <a:pt x="58978" y="27797"/>
                </a:lnTo>
                <a:lnTo>
                  <a:pt x="98511" y="7345"/>
                </a:lnTo>
                <a:lnTo>
                  <a:pt x="144017" y="0"/>
                </a:lnTo>
                <a:lnTo>
                  <a:pt x="189524" y="7345"/>
                </a:lnTo>
                <a:lnTo>
                  <a:pt x="229057" y="27797"/>
                </a:lnTo>
                <a:lnTo>
                  <a:pt x="260238" y="58978"/>
                </a:lnTo>
                <a:lnTo>
                  <a:pt x="280690" y="98511"/>
                </a:lnTo>
                <a:lnTo>
                  <a:pt x="288035" y="144017"/>
                </a:lnTo>
                <a:lnTo>
                  <a:pt x="280690" y="189524"/>
                </a:lnTo>
                <a:lnTo>
                  <a:pt x="260238" y="229057"/>
                </a:lnTo>
                <a:lnTo>
                  <a:pt x="229057" y="260238"/>
                </a:lnTo>
                <a:lnTo>
                  <a:pt x="189524" y="280690"/>
                </a:lnTo>
                <a:lnTo>
                  <a:pt x="144017" y="288036"/>
                </a:lnTo>
                <a:lnTo>
                  <a:pt x="98511" y="280690"/>
                </a:lnTo>
                <a:lnTo>
                  <a:pt x="58978" y="260238"/>
                </a:lnTo>
                <a:lnTo>
                  <a:pt x="27797" y="229057"/>
                </a:lnTo>
                <a:lnTo>
                  <a:pt x="7345" y="189524"/>
                </a:lnTo>
                <a:lnTo>
                  <a:pt x="0" y="144017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E86D755F-245D-693C-DFF4-CF3C8E5B7262}"/>
              </a:ext>
            </a:extLst>
          </p:cNvPr>
          <p:cNvSpPr/>
          <p:nvPr/>
        </p:nvSpPr>
        <p:spPr>
          <a:xfrm rot="8339115">
            <a:off x="2842094" y="3475934"/>
            <a:ext cx="1743657" cy="567352"/>
          </a:xfrm>
          <a:custGeom>
            <a:avLst/>
            <a:gdLst/>
            <a:ahLst/>
            <a:cxnLst/>
            <a:rect l="l" t="t" r="r" b="b"/>
            <a:pathLst>
              <a:path w="765175" h="904875">
                <a:moveTo>
                  <a:pt x="708190" y="852328"/>
                </a:moveTo>
                <a:lnTo>
                  <a:pt x="686434" y="870712"/>
                </a:lnTo>
                <a:lnTo>
                  <a:pt x="764667" y="904494"/>
                </a:lnTo>
                <a:lnTo>
                  <a:pt x="754403" y="862076"/>
                </a:lnTo>
                <a:lnTo>
                  <a:pt x="716406" y="862076"/>
                </a:lnTo>
                <a:lnTo>
                  <a:pt x="708190" y="852328"/>
                </a:lnTo>
                <a:close/>
              </a:path>
              <a:path w="765175" h="904875">
                <a:moveTo>
                  <a:pt x="722783" y="839998"/>
                </a:moveTo>
                <a:lnTo>
                  <a:pt x="708190" y="852328"/>
                </a:lnTo>
                <a:lnTo>
                  <a:pt x="716406" y="862076"/>
                </a:lnTo>
                <a:lnTo>
                  <a:pt x="731012" y="849757"/>
                </a:lnTo>
                <a:lnTo>
                  <a:pt x="722783" y="839998"/>
                </a:lnTo>
                <a:close/>
              </a:path>
              <a:path w="765175" h="904875">
                <a:moveTo>
                  <a:pt x="744601" y="821563"/>
                </a:moveTo>
                <a:lnTo>
                  <a:pt x="722783" y="839998"/>
                </a:lnTo>
                <a:lnTo>
                  <a:pt x="731012" y="849757"/>
                </a:lnTo>
                <a:lnTo>
                  <a:pt x="716406" y="862076"/>
                </a:lnTo>
                <a:lnTo>
                  <a:pt x="754403" y="862076"/>
                </a:lnTo>
                <a:lnTo>
                  <a:pt x="744601" y="821563"/>
                </a:lnTo>
                <a:close/>
              </a:path>
              <a:path w="765175" h="904875">
                <a:moveTo>
                  <a:pt x="14477" y="0"/>
                </a:moveTo>
                <a:lnTo>
                  <a:pt x="0" y="12192"/>
                </a:lnTo>
                <a:lnTo>
                  <a:pt x="708190" y="852328"/>
                </a:lnTo>
                <a:lnTo>
                  <a:pt x="722783" y="839998"/>
                </a:lnTo>
                <a:lnTo>
                  <a:pt x="144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27" dirty="0"/>
          </a:p>
        </p:txBody>
      </p:sp>
    </p:spTree>
    <p:extLst>
      <p:ext uri="{BB962C8B-B14F-4D97-AF65-F5344CB8AC3E}">
        <p14:creationId xmlns:p14="http://schemas.microsoft.com/office/powerpoint/2010/main" val="244043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6">
            <a:extLst>
              <a:ext uri="{FF2B5EF4-FFF2-40B4-BE49-F238E27FC236}">
                <a16:creationId xmlns:a16="http://schemas.microsoft.com/office/drawing/2014/main" id="{20E4B255-0872-1DCE-6E4D-16360EF5CB99}"/>
              </a:ext>
            </a:extLst>
          </p:cNvPr>
          <p:cNvSpPr txBox="1"/>
          <p:nvPr/>
        </p:nvSpPr>
        <p:spPr>
          <a:xfrm>
            <a:off x="457510" y="3047454"/>
            <a:ext cx="8929906" cy="360533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1766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lang="pt-BR" sz="2200" b="1" spc="-6" dirty="0" err="1">
                <a:latin typeface="Courier New"/>
                <a:cs typeface="Courier New"/>
              </a:rPr>
              <a:t>numeros</a:t>
            </a:r>
            <a:r>
              <a:rPr lang="pt-BR" sz="2200" b="1" spc="18" dirty="0">
                <a:latin typeface="Courier New"/>
                <a:cs typeface="Courier New"/>
              </a:rPr>
              <a:t> </a:t>
            </a:r>
            <a:r>
              <a:rPr lang="pt-BR" sz="2200" b="1" dirty="0">
                <a:latin typeface="Courier New"/>
                <a:cs typeface="Courier New"/>
              </a:rPr>
              <a:t>=</a:t>
            </a:r>
            <a:r>
              <a:rPr lang="pt-BR" sz="2200" b="1" spc="18" dirty="0">
                <a:latin typeface="Courier New"/>
                <a:cs typeface="Courier New"/>
              </a:rPr>
              <a:t> </a:t>
            </a:r>
            <a:r>
              <a:rPr lang="pt-BR" sz="2200" b="1" spc="-6" dirty="0" err="1">
                <a:latin typeface="Courier New"/>
                <a:cs typeface="Courier New"/>
              </a:rPr>
              <a:t>sc.parallelize</a:t>
            </a:r>
            <a:r>
              <a:rPr lang="pt-BR" sz="2200" b="1" spc="-6" dirty="0">
                <a:latin typeface="Courier New"/>
                <a:cs typeface="Courier New"/>
              </a:rPr>
              <a:t>([1,2,3,4,5,6,7,8,9,10],</a:t>
            </a:r>
            <a:r>
              <a:rPr lang="pt-BR" sz="2200" b="1" spc="24" dirty="0">
                <a:latin typeface="Courier New"/>
                <a:cs typeface="Courier New"/>
              </a:rPr>
              <a:t> </a:t>
            </a:r>
            <a:r>
              <a:rPr lang="pt-BR" sz="2200" b="1" spc="-6" dirty="0">
                <a:latin typeface="Courier New"/>
                <a:cs typeface="Courier New"/>
              </a:rPr>
              <a:t>2)</a:t>
            </a:r>
            <a:endParaRPr lang="pt-BR" sz="2200" dirty="0">
              <a:latin typeface="Courier New"/>
              <a:cs typeface="Courier New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9220200" cy="609562"/>
          </a:xfrm>
        </p:spPr>
        <p:txBody>
          <a:bodyPr/>
          <a:lstStyle/>
          <a:p>
            <a:r>
              <a:rPr lang="es-ES" dirty="0"/>
              <a:t>Crear un RDD a partir de una lista con sus elementos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92900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300C7EA-B352-FC9E-451E-5D2FC582853C}"/>
              </a:ext>
            </a:extLst>
          </p:cNvPr>
          <p:cNvSpPr txBox="1"/>
          <p:nvPr/>
        </p:nvSpPr>
        <p:spPr>
          <a:xfrm>
            <a:off x="295139" y="1689534"/>
            <a:ext cx="8686799" cy="384489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indent="-37782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Crea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partir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ython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66984E9-0BFB-2E04-2B12-EC98BD919CAF}"/>
              </a:ext>
            </a:extLst>
          </p:cNvPr>
          <p:cNvSpPr txBox="1"/>
          <p:nvPr/>
        </p:nvSpPr>
        <p:spPr>
          <a:xfrm>
            <a:off x="6593846" y="4435684"/>
            <a:ext cx="2553319" cy="1336222"/>
          </a:xfrm>
          <a:prstGeom prst="rect">
            <a:avLst/>
          </a:prstGeom>
          <a:solidFill>
            <a:srgbClr val="92D050"/>
          </a:solidFill>
          <a:ln w="9905">
            <a:solidFill>
              <a:srgbClr val="000000"/>
            </a:solidFill>
          </a:ln>
        </p:spPr>
        <p:txBody>
          <a:bodyPr vert="horz" wrap="square" lIns="0" tIns="52537" rIns="0" bIns="0" rtlCol="0">
            <a:spAutoFit/>
          </a:bodyPr>
          <a:lstStyle/>
          <a:p>
            <a:pPr marL="107322" marR="229655">
              <a:lnSpc>
                <a:spcPct val="98100"/>
              </a:lnSpc>
              <a:spcBef>
                <a:spcPts val="414"/>
              </a:spcBef>
            </a:pPr>
            <a:r>
              <a:rPr sz="2127" spc="-6" dirty="0">
                <a:latin typeface="Arial MT"/>
                <a:cs typeface="Arial MT"/>
              </a:rPr>
              <a:t>Número de </a:t>
            </a:r>
            <a:r>
              <a:rPr sz="2127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particiones</a:t>
            </a:r>
            <a:r>
              <a:rPr sz="2127" spc="-35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en</a:t>
            </a:r>
            <a:r>
              <a:rPr sz="2127" spc="-12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que </a:t>
            </a:r>
            <a:r>
              <a:rPr sz="2127" spc="-572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se dividirá la lista </a:t>
            </a:r>
            <a:r>
              <a:rPr sz="2127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(opcional)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64D2787-573A-9901-1B53-A06D00F5D2F2}"/>
              </a:ext>
            </a:extLst>
          </p:cNvPr>
          <p:cNvSpPr/>
          <p:nvPr/>
        </p:nvSpPr>
        <p:spPr>
          <a:xfrm flipH="1">
            <a:off x="7689850" y="3449562"/>
            <a:ext cx="1148003" cy="927919"/>
          </a:xfrm>
          <a:custGeom>
            <a:avLst/>
            <a:gdLst/>
            <a:ahLst/>
            <a:cxnLst/>
            <a:rect l="l" t="t" r="r" b="b"/>
            <a:pathLst>
              <a:path w="765175" h="904875">
                <a:moveTo>
                  <a:pt x="708190" y="852328"/>
                </a:moveTo>
                <a:lnTo>
                  <a:pt x="686434" y="870712"/>
                </a:lnTo>
                <a:lnTo>
                  <a:pt x="764667" y="904494"/>
                </a:lnTo>
                <a:lnTo>
                  <a:pt x="754403" y="862076"/>
                </a:lnTo>
                <a:lnTo>
                  <a:pt x="716406" y="862076"/>
                </a:lnTo>
                <a:lnTo>
                  <a:pt x="708190" y="852328"/>
                </a:lnTo>
                <a:close/>
              </a:path>
              <a:path w="765175" h="904875">
                <a:moveTo>
                  <a:pt x="722783" y="839998"/>
                </a:moveTo>
                <a:lnTo>
                  <a:pt x="708190" y="852328"/>
                </a:lnTo>
                <a:lnTo>
                  <a:pt x="716406" y="862076"/>
                </a:lnTo>
                <a:lnTo>
                  <a:pt x="731012" y="849757"/>
                </a:lnTo>
                <a:lnTo>
                  <a:pt x="722783" y="839998"/>
                </a:lnTo>
                <a:close/>
              </a:path>
              <a:path w="765175" h="904875">
                <a:moveTo>
                  <a:pt x="744601" y="821563"/>
                </a:moveTo>
                <a:lnTo>
                  <a:pt x="722783" y="839998"/>
                </a:lnTo>
                <a:lnTo>
                  <a:pt x="731012" y="849757"/>
                </a:lnTo>
                <a:lnTo>
                  <a:pt x="716406" y="862076"/>
                </a:lnTo>
                <a:lnTo>
                  <a:pt x="754403" y="862076"/>
                </a:lnTo>
                <a:lnTo>
                  <a:pt x="744601" y="821563"/>
                </a:lnTo>
                <a:close/>
              </a:path>
              <a:path w="765175" h="904875">
                <a:moveTo>
                  <a:pt x="14477" y="0"/>
                </a:moveTo>
                <a:lnTo>
                  <a:pt x="0" y="12192"/>
                </a:lnTo>
                <a:lnTo>
                  <a:pt x="708190" y="852328"/>
                </a:lnTo>
                <a:lnTo>
                  <a:pt x="722783" y="839998"/>
                </a:lnTo>
                <a:lnTo>
                  <a:pt x="144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27" dirty="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B6FBE28-254F-FC0E-0A70-DB1D42B6F2A9}"/>
              </a:ext>
            </a:extLst>
          </p:cNvPr>
          <p:cNvSpPr/>
          <p:nvPr/>
        </p:nvSpPr>
        <p:spPr>
          <a:xfrm>
            <a:off x="8636975" y="3059612"/>
            <a:ext cx="340743" cy="340743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44017"/>
                </a:moveTo>
                <a:lnTo>
                  <a:pt x="7345" y="98511"/>
                </a:lnTo>
                <a:lnTo>
                  <a:pt x="27797" y="58978"/>
                </a:lnTo>
                <a:lnTo>
                  <a:pt x="58978" y="27797"/>
                </a:lnTo>
                <a:lnTo>
                  <a:pt x="98511" y="7345"/>
                </a:lnTo>
                <a:lnTo>
                  <a:pt x="144017" y="0"/>
                </a:lnTo>
                <a:lnTo>
                  <a:pt x="189524" y="7345"/>
                </a:lnTo>
                <a:lnTo>
                  <a:pt x="229057" y="27797"/>
                </a:lnTo>
                <a:lnTo>
                  <a:pt x="260238" y="58978"/>
                </a:lnTo>
                <a:lnTo>
                  <a:pt x="280690" y="98511"/>
                </a:lnTo>
                <a:lnTo>
                  <a:pt x="288035" y="144017"/>
                </a:lnTo>
                <a:lnTo>
                  <a:pt x="280690" y="189524"/>
                </a:lnTo>
                <a:lnTo>
                  <a:pt x="260238" y="229057"/>
                </a:lnTo>
                <a:lnTo>
                  <a:pt x="229057" y="260238"/>
                </a:lnTo>
                <a:lnTo>
                  <a:pt x="189524" y="280690"/>
                </a:lnTo>
                <a:lnTo>
                  <a:pt x="144017" y="288036"/>
                </a:lnTo>
                <a:lnTo>
                  <a:pt x="98511" y="280690"/>
                </a:lnTo>
                <a:lnTo>
                  <a:pt x="58978" y="260238"/>
                </a:lnTo>
                <a:lnTo>
                  <a:pt x="27797" y="229057"/>
                </a:lnTo>
                <a:lnTo>
                  <a:pt x="7345" y="189524"/>
                </a:lnTo>
                <a:lnTo>
                  <a:pt x="0" y="144017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9CE8BD3C-89ED-3CF7-5516-A4CD86AF04B1}"/>
              </a:ext>
            </a:extLst>
          </p:cNvPr>
          <p:cNvSpPr txBox="1"/>
          <p:nvPr/>
        </p:nvSpPr>
        <p:spPr>
          <a:xfrm>
            <a:off x="1542799" y="4473113"/>
            <a:ext cx="2553319" cy="1336980"/>
          </a:xfrm>
          <a:prstGeom prst="rect">
            <a:avLst/>
          </a:prstGeom>
          <a:solidFill>
            <a:srgbClr val="FFC000"/>
          </a:solidFill>
          <a:ln w="9905">
            <a:solidFill>
              <a:srgbClr val="000000"/>
            </a:solidFill>
          </a:ln>
        </p:spPr>
        <p:txBody>
          <a:bodyPr vert="horz" wrap="square" lIns="0" tIns="53288" rIns="0" bIns="0" rtlCol="0">
            <a:spAutoFit/>
          </a:bodyPr>
          <a:lstStyle/>
          <a:p>
            <a:pPr marL="107322" marR="529107">
              <a:lnSpc>
                <a:spcPct val="98100"/>
              </a:lnSpc>
              <a:spcBef>
                <a:spcPts val="420"/>
              </a:spcBef>
            </a:pPr>
            <a:r>
              <a:rPr sz="2127" spc="-6" dirty="0">
                <a:latin typeface="Arial MT"/>
                <a:cs typeface="Arial MT"/>
              </a:rPr>
              <a:t>Lista</a:t>
            </a:r>
            <a:r>
              <a:rPr sz="2127" spc="-24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de</a:t>
            </a:r>
            <a:r>
              <a:rPr sz="2127" spc="-30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python. </a:t>
            </a:r>
            <a:r>
              <a:rPr sz="2127" spc="-572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Puede ser de </a:t>
            </a:r>
            <a:r>
              <a:rPr sz="2127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números, </a:t>
            </a:r>
            <a:r>
              <a:rPr sz="2127" dirty="0">
                <a:latin typeface="Arial MT"/>
                <a:cs typeface="Arial MT"/>
              </a:rPr>
              <a:t> cadenas…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1C36E26-C7D7-131F-4320-2DC4178E9E31}"/>
              </a:ext>
            </a:extLst>
          </p:cNvPr>
          <p:cNvSpPr/>
          <p:nvPr/>
        </p:nvSpPr>
        <p:spPr>
          <a:xfrm>
            <a:off x="3159074" y="3452993"/>
            <a:ext cx="2097744" cy="980199"/>
          </a:xfrm>
          <a:custGeom>
            <a:avLst/>
            <a:gdLst/>
            <a:ahLst/>
            <a:cxnLst/>
            <a:rect l="l" t="t" r="r" b="b"/>
            <a:pathLst>
              <a:path w="1774825" h="829310">
                <a:moveTo>
                  <a:pt x="53212" y="760095"/>
                </a:moveTo>
                <a:lnTo>
                  <a:pt x="0" y="826643"/>
                </a:lnTo>
                <a:lnTo>
                  <a:pt x="85217" y="829310"/>
                </a:lnTo>
                <a:lnTo>
                  <a:pt x="75703" y="808736"/>
                </a:lnTo>
                <a:lnTo>
                  <a:pt x="61594" y="808736"/>
                </a:lnTo>
                <a:lnTo>
                  <a:pt x="53593" y="791337"/>
                </a:lnTo>
                <a:lnTo>
                  <a:pt x="65183" y="785982"/>
                </a:lnTo>
                <a:lnTo>
                  <a:pt x="53212" y="760095"/>
                </a:lnTo>
                <a:close/>
              </a:path>
              <a:path w="1774825" h="829310">
                <a:moveTo>
                  <a:pt x="65183" y="785982"/>
                </a:moveTo>
                <a:lnTo>
                  <a:pt x="53593" y="791337"/>
                </a:lnTo>
                <a:lnTo>
                  <a:pt x="61594" y="808736"/>
                </a:lnTo>
                <a:lnTo>
                  <a:pt x="73220" y="803364"/>
                </a:lnTo>
                <a:lnTo>
                  <a:pt x="65183" y="785982"/>
                </a:lnTo>
                <a:close/>
              </a:path>
              <a:path w="1774825" h="829310">
                <a:moveTo>
                  <a:pt x="73220" y="803364"/>
                </a:moveTo>
                <a:lnTo>
                  <a:pt x="61594" y="808736"/>
                </a:lnTo>
                <a:lnTo>
                  <a:pt x="75703" y="808736"/>
                </a:lnTo>
                <a:lnTo>
                  <a:pt x="73220" y="803364"/>
                </a:lnTo>
                <a:close/>
              </a:path>
              <a:path w="1774825" h="829310">
                <a:moveTo>
                  <a:pt x="1766443" y="0"/>
                </a:moveTo>
                <a:lnTo>
                  <a:pt x="65183" y="785982"/>
                </a:lnTo>
                <a:lnTo>
                  <a:pt x="73220" y="803364"/>
                </a:lnTo>
                <a:lnTo>
                  <a:pt x="1774444" y="17272"/>
                </a:lnTo>
                <a:lnTo>
                  <a:pt x="176644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27" dirty="0"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4CF022F-5056-BD6F-E4D4-4A4B9894E11B}"/>
              </a:ext>
            </a:extLst>
          </p:cNvPr>
          <p:cNvSpPr/>
          <p:nvPr/>
        </p:nvSpPr>
        <p:spPr>
          <a:xfrm>
            <a:off x="4553258" y="2901034"/>
            <a:ext cx="3898592" cy="667666"/>
          </a:xfrm>
          <a:custGeom>
            <a:avLst/>
            <a:gdLst/>
            <a:ahLst/>
            <a:cxnLst/>
            <a:rect l="l" t="t" r="r" b="b"/>
            <a:pathLst>
              <a:path w="2764154" h="288289">
                <a:moveTo>
                  <a:pt x="0" y="144018"/>
                </a:moveTo>
                <a:lnTo>
                  <a:pt x="34070" y="112105"/>
                </a:lnTo>
                <a:lnTo>
                  <a:pt x="75257" y="97035"/>
                </a:lnTo>
                <a:lnTo>
                  <a:pt x="131301" y="82684"/>
                </a:lnTo>
                <a:lnTo>
                  <a:pt x="201268" y="69151"/>
                </a:lnTo>
                <a:lnTo>
                  <a:pt x="241181" y="62721"/>
                </a:lnTo>
                <a:lnTo>
                  <a:pt x="284224" y="56533"/>
                </a:lnTo>
                <a:lnTo>
                  <a:pt x="330282" y="50597"/>
                </a:lnTo>
                <a:lnTo>
                  <a:pt x="379237" y="44927"/>
                </a:lnTo>
                <a:lnTo>
                  <a:pt x="430972" y="39534"/>
                </a:lnTo>
                <a:lnTo>
                  <a:pt x="485372" y="34431"/>
                </a:lnTo>
                <a:lnTo>
                  <a:pt x="542319" y="29630"/>
                </a:lnTo>
                <a:lnTo>
                  <a:pt x="601696" y="25143"/>
                </a:lnTo>
                <a:lnTo>
                  <a:pt x="663387" y="20983"/>
                </a:lnTo>
                <a:lnTo>
                  <a:pt x="727275" y="17160"/>
                </a:lnTo>
                <a:lnTo>
                  <a:pt x="793244" y="13689"/>
                </a:lnTo>
                <a:lnTo>
                  <a:pt x="861177" y="10580"/>
                </a:lnTo>
                <a:lnTo>
                  <a:pt x="930956" y="7846"/>
                </a:lnTo>
                <a:lnTo>
                  <a:pt x="1002466" y="5499"/>
                </a:lnTo>
                <a:lnTo>
                  <a:pt x="1075589" y="3552"/>
                </a:lnTo>
                <a:lnTo>
                  <a:pt x="1150210" y="2016"/>
                </a:lnTo>
                <a:lnTo>
                  <a:pt x="1226211" y="904"/>
                </a:lnTo>
                <a:lnTo>
                  <a:pt x="1303475" y="228"/>
                </a:lnTo>
                <a:lnTo>
                  <a:pt x="1381887" y="0"/>
                </a:lnTo>
                <a:lnTo>
                  <a:pt x="1460298" y="228"/>
                </a:lnTo>
                <a:lnTo>
                  <a:pt x="1537562" y="904"/>
                </a:lnTo>
                <a:lnTo>
                  <a:pt x="1613563" y="2016"/>
                </a:lnTo>
                <a:lnTo>
                  <a:pt x="1688184" y="3552"/>
                </a:lnTo>
                <a:lnTo>
                  <a:pt x="1761307" y="5499"/>
                </a:lnTo>
                <a:lnTo>
                  <a:pt x="1832817" y="7846"/>
                </a:lnTo>
                <a:lnTo>
                  <a:pt x="1902596" y="10580"/>
                </a:lnTo>
                <a:lnTo>
                  <a:pt x="1970529" y="13689"/>
                </a:lnTo>
                <a:lnTo>
                  <a:pt x="2036498" y="17160"/>
                </a:lnTo>
                <a:lnTo>
                  <a:pt x="2100386" y="20983"/>
                </a:lnTo>
                <a:lnTo>
                  <a:pt x="2162077" y="25143"/>
                </a:lnTo>
                <a:lnTo>
                  <a:pt x="2221454" y="29630"/>
                </a:lnTo>
                <a:lnTo>
                  <a:pt x="2278401" y="34431"/>
                </a:lnTo>
                <a:lnTo>
                  <a:pt x="2332801" y="39534"/>
                </a:lnTo>
                <a:lnTo>
                  <a:pt x="2384536" y="44927"/>
                </a:lnTo>
                <a:lnTo>
                  <a:pt x="2433491" y="50597"/>
                </a:lnTo>
                <a:lnTo>
                  <a:pt x="2479549" y="56533"/>
                </a:lnTo>
                <a:lnTo>
                  <a:pt x="2522592" y="62721"/>
                </a:lnTo>
                <a:lnTo>
                  <a:pt x="2562505" y="69151"/>
                </a:lnTo>
                <a:lnTo>
                  <a:pt x="2632472" y="82684"/>
                </a:lnTo>
                <a:lnTo>
                  <a:pt x="2688516" y="97035"/>
                </a:lnTo>
                <a:lnTo>
                  <a:pt x="2729703" y="112105"/>
                </a:lnTo>
                <a:lnTo>
                  <a:pt x="2761586" y="135849"/>
                </a:lnTo>
                <a:lnTo>
                  <a:pt x="2763774" y="144018"/>
                </a:lnTo>
                <a:lnTo>
                  <a:pt x="2761586" y="152186"/>
                </a:lnTo>
                <a:lnTo>
                  <a:pt x="2729703" y="175930"/>
                </a:lnTo>
                <a:lnTo>
                  <a:pt x="2688516" y="191000"/>
                </a:lnTo>
                <a:lnTo>
                  <a:pt x="2632472" y="205351"/>
                </a:lnTo>
                <a:lnTo>
                  <a:pt x="2562505" y="218884"/>
                </a:lnTo>
                <a:lnTo>
                  <a:pt x="2522592" y="225314"/>
                </a:lnTo>
                <a:lnTo>
                  <a:pt x="2479549" y="231502"/>
                </a:lnTo>
                <a:lnTo>
                  <a:pt x="2433491" y="237438"/>
                </a:lnTo>
                <a:lnTo>
                  <a:pt x="2384536" y="243108"/>
                </a:lnTo>
                <a:lnTo>
                  <a:pt x="2332801" y="248501"/>
                </a:lnTo>
                <a:lnTo>
                  <a:pt x="2278401" y="253604"/>
                </a:lnTo>
                <a:lnTo>
                  <a:pt x="2221454" y="258405"/>
                </a:lnTo>
                <a:lnTo>
                  <a:pt x="2162077" y="262892"/>
                </a:lnTo>
                <a:lnTo>
                  <a:pt x="2100386" y="267052"/>
                </a:lnTo>
                <a:lnTo>
                  <a:pt x="2036498" y="270875"/>
                </a:lnTo>
                <a:lnTo>
                  <a:pt x="1970529" y="274346"/>
                </a:lnTo>
                <a:lnTo>
                  <a:pt x="1902596" y="277455"/>
                </a:lnTo>
                <a:lnTo>
                  <a:pt x="1832817" y="280189"/>
                </a:lnTo>
                <a:lnTo>
                  <a:pt x="1761307" y="282536"/>
                </a:lnTo>
                <a:lnTo>
                  <a:pt x="1688184" y="284483"/>
                </a:lnTo>
                <a:lnTo>
                  <a:pt x="1613563" y="286019"/>
                </a:lnTo>
                <a:lnTo>
                  <a:pt x="1537562" y="287131"/>
                </a:lnTo>
                <a:lnTo>
                  <a:pt x="1460298" y="287807"/>
                </a:lnTo>
                <a:lnTo>
                  <a:pt x="1381887" y="288036"/>
                </a:lnTo>
                <a:lnTo>
                  <a:pt x="1303475" y="287807"/>
                </a:lnTo>
                <a:lnTo>
                  <a:pt x="1226211" y="287131"/>
                </a:lnTo>
                <a:lnTo>
                  <a:pt x="1150210" y="286019"/>
                </a:lnTo>
                <a:lnTo>
                  <a:pt x="1075589" y="284483"/>
                </a:lnTo>
                <a:lnTo>
                  <a:pt x="1002466" y="282536"/>
                </a:lnTo>
                <a:lnTo>
                  <a:pt x="930956" y="280189"/>
                </a:lnTo>
                <a:lnTo>
                  <a:pt x="861177" y="277455"/>
                </a:lnTo>
                <a:lnTo>
                  <a:pt x="793244" y="274346"/>
                </a:lnTo>
                <a:lnTo>
                  <a:pt x="727275" y="270875"/>
                </a:lnTo>
                <a:lnTo>
                  <a:pt x="663387" y="267052"/>
                </a:lnTo>
                <a:lnTo>
                  <a:pt x="601696" y="262892"/>
                </a:lnTo>
                <a:lnTo>
                  <a:pt x="542319" y="258405"/>
                </a:lnTo>
                <a:lnTo>
                  <a:pt x="485372" y="253604"/>
                </a:lnTo>
                <a:lnTo>
                  <a:pt x="430972" y="248501"/>
                </a:lnTo>
                <a:lnTo>
                  <a:pt x="379237" y="243108"/>
                </a:lnTo>
                <a:lnTo>
                  <a:pt x="330282" y="237438"/>
                </a:lnTo>
                <a:lnTo>
                  <a:pt x="284224" y="231502"/>
                </a:lnTo>
                <a:lnTo>
                  <a:pt x="241181" y="225314"/>
                </a:lnTo>
                <a:lnTo>
                  <a:pt x="201268" y="218884"/>
                </a:lnTo>
                <a:lnTo>
                  <a:pt x="131301" y="205351"/>
                </a:lnTo>
                <a:lnTo>
                  <a:pt x="75257" y="191000"/>
                </a:lnTo>
                <a:lnTo>
                  <a:pt x="34070" y="175930"/>
                </a:lnTo>
                <a:lnTo>
                  <a:pt x="2187" y="152186"/>
                </a:lnTo>
                <a:lnTo>
                  <a:pt x="0" y="144018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</p:spTree>
    <p:extLst>
      <p:ext uri="{BB962C8B-B14F-4D97-AF65-F5344CB8AC3E}">
        <p14:creationId xmlns:p14="http://schemas.microsoft.com/office/powerpoint/2010/main" val="230991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ejemplo de Evaluación Perezosa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7385050" cy="281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09E80D57-42A7-62C2-0B87-54690B5D6105}"/>
              </a:ext>
            </a:extLst>
          </p:cNvPr>
          <p:cNvSpPr txBox="1"/>
          <p:nvPr/>
        </p:nvSpPr>
        <p:spPr>
          <a:xfrm>
            <a:off x="298452" y="1358900"/>
            <a:ext cx="10363183" cy="1256116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 anchor="t">
            <a:spAutoFit/>
          </a:bodyPr>
          <a:lstStyle/>
          <a:p>
            <a:pPr marL="107315">
              <a:spcBef>
                <a:spcPts val="1519"/>
              </a:spcBef>
            </a:pPr>
            <a:r>
              <a:rPr lang="es-ES" dirty="0">
                <a:latin typeface="Courier New"/>
                <a:cs typeface="Courier New"/>
              </a:rPr>
              <a:t># </a:t>
            </a:r>
            <a:r>
              <a:rPr lang="es-ES" sz="1800" dirty="0">
                <a:latin typeface="Courier New"/>
                <a:cs typeface="Courier New"/>
              </a:rPr>
              <a:t>TODAVÍA NO SE REALIZA NINGUNA ACCIÓN (crear el RDD)</a:t>
            </a:r>
          </a:p>
          <a:p>
            <a:pPr marL="107315">
              <a:spcBef>
                <a:spcPts val="1519"/>
              </a:spcBef>
            </a:pPr>
            <a:r>
              <a:rPr lang="es-ES" sz="1850" b="1" spc="-6" dirty="0" err="1">
                <a:latin typeface="Courier New"/>
                <a:cs typeface="Courier New"/>
              </a:rPr>
              <a:t>numeros</a:t>
            </a:r>
            <a:r>
              <a:rPr lang="es-ES" sz="1850" b="1" spc="-6" dirty="0">
                <a:latin typeface="Courier New"/>
                <a:cs typeface="Courier New"/>
              </a:rPr>
              <a:t> </a:t>
            </a:r>
            <a:r>
              <a:rPr lang="es-ES" sz="1850" b="1" dirty="0">
                <a:latin typeface="Courier New"/>
                <a:cs typeface="Courier New"/>
              </a:rPr>
              <a:t>=</a:t>
            </a:r>
            <a:r>
              <a:rPr lang="es-ES" sz="1850" b="1" spc="12" dirty="0">
                <a:latin typeface="Courier New"/>
                <a:cs typeface="Courier New"/>
              </a:rPr>
              <a:t> </a:t>
            </a:r>
            <a:r>
              <a:rPr lang="es-ES" sz="1850" b="1" spc="-6" dirty="0" err="1">
                <a:latin typeface="Courier New"/>
                <a:cs typeface="Courier New"/>
              </a:rPr>
              <a:t>sc.parallelize</a:t>
            </a:r>
            <a:r>
              <a:rPr lang="es-ES" sz="1850" b="1" spc="-6" dirty="0">
                <a:latin typeface="Courier New"/>
                <a:cs typeface="Courier New"/>
              </a:rPr>
              <a:t>([1,2,3,4,5,6,7,8,9,10,11])</a:t>
            </a:r>
            <a:endParaRPr lang="es-ES" sz="1891" b="1" spc="-6" dirty="0">
              <a:latin typeface="Courier New"/>
              <a:cs typeface="Courier New"/>
            </a:endParaRPr>
          </a:p>
          <a:p>
            <a:pPr marL="107315">
              <a:spcBef>
                <a:spcPts val="1519"/>
              </a:spcBef>
            </a:pPr>
            <a:endParaRPr lang="es-ES" sz="1850" dirty="0">
              <a:latin typeface="Courier New"/>
              <a:cs typeface="Courier New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FDF92AA-45E0-CFEF-8A70-ED05D431B92D}"/>
              </a:ext>
            </a:extLst>
          </p:cNvPr>
          <p:cNvSpPr txBox="1"/>
          <p:nvPr/>
        </p:nvSpPr>
        <p:spPr>
          <a:xfrm>
            <a:off x="146050" y="5525880"/>
            <a:ext cx="10585450" cy="1700420"/>
          </a:xfrm>
          <a:prstGeom prst="rect">
            <a:avLst/>
          </a:prstGeom>
        </p:spPr>
        <p:txBody>
          <a:bodyPr vert="horz" wrap="square" lIns="0" tIns="119335" rIns="0" bIns="0" rtlCol="0">
            <a:spAutoFit/>
          </a:bodyPr>
          <a:lstStyle/>
          <a:p>
            <a:pPr marL="393265" indent="-378255">
              <a:spcBef>
                <a:spcPts val="940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 MT"/>
                <a:cs typeface="Arial MT"/>
              </a:rPr>
              <a:t>Spark</a:t>
            </a:r>
            <a:r>
              <a:rPr sz="2400" spc="-12" dirty="0">
                <a:latin typeface="Arial MT"/>
                <a:cs typeface="Arial MT"/>
              </a:rPr>
              <a:t> </a:t>
            </a:r>
            <a:r>
              <a:rPr sz="2400" spc="-6" dirty="0">
                <a:latin typeface="Arial MT"/>
                <a:cs typeface="Arial MT"/>
              </a:rPr>
              <a:t>“</a:t>
            </a:r>
            <a:r>
              <a:rPr lang="es-ES" sz="2400" spc="-6" dirty="0">
                <a:latin typeface="Arial MT"/>
                <a:cs typeface="Arial MT"/>
              </a:rPr>
              <a:t>va </a:t>
            </a:r>
            <a:r>
              <a:rPr sz="2400" spc="-6" dirty="0" err="1">
                <a:latin typeface="Arial MT"/>
                <a:cs typeface="Arial MT"/>
              </a:rPr>
              <a:t>apunta</a:t>
            </a:r>
            <a:r>
              <a:rPr lang="es-ES" sz="2400" spc="-6" dirty="0" err="1">
                <a:latin typeface="Arial MT"/>
                <a:cs typeface="Arial MT"/>
              </a:rPr>
              <a:t>ndo</a:t>
            </a:r>
            <a:r>
              <a:rPr sz="2400" spc="-6" dirty="0">
                <a:latin typeface="Arial MT"/>
                <a:cs typeface="Arial MT"/>
              </a:rPr>
              <a:t>”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lang="es-ES" sz="2400" spc="-6" dirty="0">
                <a:latin typeface="Arial MT"/>
                <a:cs typeface="Arial MT"/>
              </a:rPr>
              <a:t>las operaciones sobre los datos (</a:t>
            </a:r>
            <a:r>
              <a:rPr lang="es-ES" sz="2400" b="1" spc="-6" dirty="0">
                <a:latin typeface="Arial MT"/>
                <a:cs typeface="Arial MT"/>
              </a:rPr>
              <a:t>transformaciones</a:t>
            </a:r>
            <a:r>
              <a:rPr lang="es-ES" sz="2400" spc="-6" dirty="0">
                <a:latin typeface="Arial MT"/>
                <a:cs typeface="Arial MT"/>
              </a:rPr>
              <a:t>), no se ejecutan de forma inmediata.</a:t>
            </a:r>
            <a:endParaRPr sz="2400" dirty="0">
              <a:latin typeface="Arial MT"/>
              <a:cs typeface="Arial MT"/>
            </a:endParaRPr>
          </a:p>
          <a:p>
            <a:pPr marL="393265" indent="-37825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 MT"/>
                <a:cs typeface="Arial MT"/>
              </a:rPr>
              <a:t>No</a:t>
            </a:r>
            <a:r>
              <a:rPr sz="2400" spc="6" dirty="0">
                <a:latin typeface="Arial MT"/>
                <a:cs typeface="Arial MT"/>
              </a:rPr>
              <a:t> </a:t>
            </a:r>
            <a:r>
              <a:rPr sz="2400" spc="-6" dirty="0">
                <a:latin typeface="Arial MT"/>
                <a:cs typeface="Arial MT"/>
              </a:rPr>
              <a:t>se</a:t>
            </a:r>
            <a:r>
              <a:rPr sz="2400" spc="6" dirty="0">
                <a:latin typeface="Arial MT"/>
                <a:cs typeface="Arial MT"/>
              </a:rPr>
              <a:t> </a:t>
            </a:r>
            <a:r>
              <a:rPr sz="2400" spc="-6" dirty="0">
                <a:latin typeface="Arial MT"/>
                <a:cs typeface="Arial MT"/>
              </a:rPr>
              <a:t>calcula</a:t>
            </a:r>
            <a:r>
              <a:rPr sz="2400" spc="18" dirty="0">
                <a:latin typeface="Arial MT"/>
                <a:cs typeface="Arial MT"/>
              </a:rPr>
              <a:t> </a:t>
            </a:r>
            <a:r>
              <a:rPr sz="2400" spc="-6" dirty="0">
                <a:latin typeface="Arial MT"/>
                <a:cs typeface="Arial MT"/>
              </a:rPr>
              <a:t>nada</a:t>
            </a:r>
            <a:r>
              <a:rPr sz="2400" spc="18" dirty="0">
                <a:latin typeface="Arial MT"/>
                <a:cs typeface="Arial MT"/>
              </a:rPr>
              <a:t> </a:t>
            </a:r>
            <a:r>
              <a:rPr sz="2400" spc="-6" dirty="0">
                <a:latin typeface="Arial MT"/>
                <a:cs typeface="Arial MT"/>
              </a:rPr>
              <a:t>hasta que</a:t>
            </a:r>
            <a:r>
              <a:rPr sz="2400" spc="12" dirty="0">
                <a:latin typeface="Arial MT"/>
                <a:cs typeface="Arial MT"/>
              </a:rPr>
              <a:t> </a:t>
            </a:r>
            <a:r>
              <a:rPr sz="2400" spc="-6" dirty="0">
                <a:latin typeface="Arial MT"/>
                <a:cs typeface="Arial MT"/>
              </a:rPr>
              <a:t>es</a:t>
            </a:r>
            <a:r>
              <a:rPr sz="2400" spc="12" dirty="0">
                <a:latin typeface="Arial MT"/>
                <a:cs typeface="Arial MT"/>
              </a:rPr>
              <a:t> </a:t>
            </a:r>
            <a:r>
              <a:rPr sz="2400" spc="-6" dirty="0" err="1">
                <a:latin typeface="Arial MT"/>
                <a:cs typeface="Arial MT"/>
              </a:rPr>
              <a:t>necesario</a:t>
            </a:r>
            <a:r>
              <a:rPr lang="es-ES" sz="2400" spc="-6" dirty="0">
                <a:latin typeface="Arial MT"/>
                <a:cs typeface="Arial MT"/>
              </a:rPr>
              <a:t> (cálculo de un valor, mostrar en dispositivo de salida, </a:t>
            </a:r>
            <a:r>
              <a:rPr lang="es-ES" sz="2400" b="1" spc="-6" dirty="0">
                <a:latin typeface="Arial MT"/>
                <a:cs typeface="Arial MT"/>
              </a:rPr>
              <a:t>acciones</a:t>
            </a:r>
            <a:r>
              <a:rPr lang="es-ES" sz="2400" spc="-6" dirty="0">
                <a:latin typeface="Arial MT"/>
                <a:cs typeface="Arial MT"/>
              </a:rPr>
              <a:t>)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5FA07D4C-C075-A34C-4762-427C847495E4}"/>
              </a:ext>
            </a:extLst>
          </p:cNvPr>
          <p:cNvSpPr txBox="1"/>
          <p:nvPr/>
        </p:nvSpPr>
        <p:spPr>
          <a:xfrm>
            <a:off x="298451" y="2959100"/>
            <a:ext cx="10363183" cy="1293178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 anchor="t">
            <a:spAutoFit/>
          </a:bodyPr>
          <a:lstStyle/>
          <a:p>
            <a:pPr marL="107315">
              <a:spcBef>
                <a:spcPts val="1519"/>
              </a:spcBef>
            </a:pPr>
            <a:r>
              <a:rPr lang="es-ES" sz="2000" dirty="0">
                <a:latin typeface="Courier New"/>
                <a:cs typeface="Courier New"/>
              </a:rPr>
              <a:t># EVALUACIÓN PEREZOSA / DEMORADA </a:t>
            </a:r>
          </a:p>
          <a:p>
            <a:pPr marL="107315">
              <a:spcBef>
                <a:spcPts val="1519"/>
              </a:spcBef>
            </a:pPr>
            <a:r>
              <a:rPr lang="es-ES" sz="1850" b="1" spc="-6" dirty="0">
                <a:latin typeface="Courier New"/>
                <a:cs typeface="Courier New"/>
              </a:rPr>
              <a:t>print(</a:t>
            </a:r>
            <a:r>
              <a:rPr lang="es-ES" sz="1850" b="1" spc="-6" dirty="0" err="1">
                <a:latin typeface="Courier New"/>
                <a:cs typeface="Courier New"/>
              </a:rPr>
              <a:t>numeros.collect</a:t>
            </a:r>
            <a:r>
              <a:rPr lang="es-ES" sz="1850" b="1" spc="-6" dirty="0">
                <a:latin typeface="Courier New"/>
                <a:cs typeface="Courier New"/>
              </a:rPr>
              <a:t>())</a:t>
            </a:r>
          </a:p>
          <a:p>
            <a:pPr marL="107315">
              <a:spcBef>
                <a:spcPts val="1519"/>
              </a:spcBef>
            </a:pPr>
            <a:endParaRPr lang="es-ES" sz="1891" dirty="0">
              <a:latin typeface="Courier New"/>
              <a:cs typeface="Courier New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06DC02D2-4D18-713F-0FF7-06BD88D22344}"/>
              </a:ext>
            </a:extLst>
          </p:cNvPr>
          <p:cNvSpPr txBox="1"/>
          <p:nvPr/>
        </p:nvSpPr>
        <p:spPr>
          <a:xfrm>
            <a:off x="2810417" y="4435184"/>
            <a:ext cx="7467600" cy="657050"/>
          </a:xfrm>
          <a:prstGeom prst="rect">
            <a:avLst/>
          </a:prstGeom>
          <a:solidFill>
            <a:srgbClr val="FFC000"/>
          </a:solidFill>
          <a:ln w="9905">
            <a:solidFill>
              <a:srgbClr val="000000"/>
            </a:solidFill>
          </a:ln>
        </p:spPr>
        <p:txBody>
          <a:bodyPr vert="horz" wrap="square" lIns="0" tIns="53288" rIns="0" bIns="0" rtlCol="0">
            <a:spAutoFit/>
          </a:bodyPr>
          <a:lstStyle/>
          <a:p>
            <a:pPr marL="107322" marR="529107">
              <a:lnSpc>
                <a:spcPct val="98100"/>
              </a:lnSpc>
              <a:spcBef>
                <a:spcPts val="420"/>
              </a:spcBef>
            </a:pPr>
            <a:r>
              <a:rPr lang="es-ES" sz="2000" b="1" spc="-6" dirty="0" err="1">
                <a:latin typeface="Arial MT"/>
                <a:cs typeface="Arial MT"/>
              </a:rPr>
              <a:t>Collect</a:t>
            </a:r>
            <a:r>
              <a:rPr lang="es-ES" sz="2000" b="1" spc="-6" dirty="0">
                <a:latin typeface="Arial MT"/>
                <a:cs typeface="Arial MT"/>
              </a:rPr>
              <a:t>(): Acción </a:t>
            </a:r>
            <a:r>
              <a:rPr lang="es-ES" sz="2000" spc="-6" dirty="0">
                <a:latin typeface="Arial MT"/>
                <a:cs typeface="Arial MT"/>
              </a:rPr>
              <a:t>para recuperar el contenido del RDD de los nodos workers, la usaremos para comprobar resultados</a:t>
            </a:r>
            <a:endParaRPr sz="2000" dirty="0">
              <a:latin typeface="Arial MT"/>
              <a:cs typeface="Arial MT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09FB27FB-901D-A575-4C1D-A33AF6CCACE2}"/>
              </a:ext>
            </a:extLst>
          </p:cNvPr>
          <p:cNvCxnSpPr>
            <a:cxnSpLocks/>
          </p:cNvCxnSpPr>
          <p:nvPr/>
        </p:nvCxnSpPr>
        <p:spPr>
          <a:xfrm>
            <a:off x="2693577" y="3743608"/>
            <a:ext cx="152400" cy="648954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C262A-7225-D24C-8CBA-F117378210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0850" y="2044700"/>
            <a:ext cx="9448800" cy="693267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22D3C6"/>
                </a:solidFill>
              </a:rPr>
              <a:t>4. RDDs: Transformaciones</a:t>
            </a:r>
          </a:p>
        </p:txBody>
      </p:sp>
    </p:spTree>
    <p:extLst>
      <p:ext uri="{BB962C8B-B14F-4D97-AF65-F5344CB8AC3E}">
        <p14:creationId xmlns:p14="http://schemas.microsoft.com/office/powerpoint/2010/main" val="33946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RDDs: Transformaciones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68910"/>
            <a:ext cx="4946650" cy="25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CEEC32E-B324-301D-0AD5-10A3B13FEF8F}"/>
              </a:ext>
            </a:extLst>
          </p:cNvPr>
          <p:cNvSpPr txBox="1"/>
          <p:nvPr/>
        </p:nvSpPr>
        <p:spPr>
          <a:xfrm>
            <a:off x="290616" y="1372252"/>
            <a:ext cx="10574425" cy="3763683"/>
          </a:xfrm>
          <a:prstGeom prst="rect">
            <a:avLst/>
          </a:prstGeom>
        </p:spPr>
        <p:txBody>
          <a:bodyPr vert="horz" wrap="square" lIns="0" tIns="77304" rIns="0" bIns="0" rtlCol="0" anchor="t">
            <a:spAutoFit/>
          </a:bodyPr>
          <a:lstStyle/>
          <a:p>
            <a:pPr marL="393065" indent="-377825">
              <a:spcBef>
                <a:spcPts val="609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Crean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partir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otro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otros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RDDs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indent="-377825">
              <a:spcBef>
                <a:spcPts val="609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lang="es-ES"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marR="5715" indent="-377825">
              <a:lnSpc>
                <a:spcPts val="3061"/>
              </a:lnSpc>
              <a:spcBef>
                <a:spcPts val="875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Evaluación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perezosa.</a:t>
            </a:r>
            <a:r>
              <a:rPr lang="es-ES" sz="2400" spc="24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calculan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inmediatamente.</a:t>
            </a:r>
            <a:r>
              <a:rPr lang="es-ES" sz="2400" spc="24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393065" marR="5715" indent="-377825">
              <a:lnSpc>
                <a:spcPts val="3061"/>
              </a:lnSpc>
              <a:spcBef>
                <a:spcPts val="875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lang="es-ES" sz="2400" spc="2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marR="5715" indent="-377825">
              <a:lnSpc>
                <a:spcPts val="3061"/>
              </a:lnSpc>
              <a:spcBef>
                <a:spcPts val="875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apunta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serie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transformaciones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deben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aplicar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ejecutar </a:t>
            </a:r>
            <a:r>
              <a:rPr sz="2400" spc="-7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después.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marR="5715" indent="-377825">
              <a:lnSpc>
                <a:spcPts val="3061"/>
              </a:lnSpc>
              <a:spcBef>
                <a:spcPts val="875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lang="es-ES"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indent="-377825">
              <a:spcBef>
                <a:spcPts val="443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receta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27A0EF3-6C26-4793-849F-E2585A70B1EF}"/>
              </a:ext>
            </a:extLst>
          </p:cNvPr>
          <p:cNvSpPr txBox="1"/>
          <p:nvPr/>
        </p:nvSpPr>
        <p:spPr>
          <a:xfrm>
            <a:off x="557142" y="5625588"/>
            <a:ext cx="8851807" cy="39509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5518" rIns="0" bIns="0" rtlCol="0">
            <a:spAutoFit/>
          </a:bodyPr>
          <a:lstStyle/>
          <a:p>
            <a:pPr marL="107322">
              <a:spcBef>
                <a:spcPts val="201"/>
              </a:spcBef>
            </a:pP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lineas.flatMap(...).filter(...).map(...).reduceByKey(...)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errar llave 3">
            <a:extLst>
              <a:ext uri="{FF2B5EF4-FFF2-40B4-BE49-F238E27FC236}">
                <a16:creationId xmlns:a16="http://schemas.microsoft.com/office/drawing/2014/main" id="{4A956254-296C-9433-2051-64B88E09D7EF}"/>
              </a:ext>
            </a:extLst>
          </p:cNvPr>
          <p:cNvSpPr/>
          <p:nvPr/>
        </p:nvSpPr>
        <p:spPr>
          <a:xfrm rot="5400000">
            <a:off x="4512888" y="3101651"/>
            <a:ext cx="562723" cy="6400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0A9D76-81F0-1F04-2B9F-C113B80B8741}"/>
              </a:ext>
            </a:extLst>
          </p:cNvPr>
          <p:cNvSpPr txBox="1"/>
          <p:nvPr/>
        </p:nvSpPr>
        <p:spPr>
          <a:xfrm>
            <a:off x="3460749" y="6719045"/>
            <a:ext cx="2667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b="1" spc="35" dirty="0">
                <a:solidFill>
                  <a:srgbClr val="FF0000"/>
                </a:solidFill>
                <a:latin typeface="Montserrat" pitchFamily="2" charset="77"/>
                <a:cs typeface="Tahoma"/>
              </a:rPr>
              <a:t>*</a:t>
            </a:r>
            <a:r>
              <a:rPr lang="es-ES" b="1" spc="35" dirty="0">
                <a:latin typeface="Montserrat" pitchFamily="2" charset="77"/>
                <a:cs typeface="Tahoma"/>
              </a:rPr>
              <a:t> Ojo, notación punto</a:t>
            </a:r>
          </a:p>
        </p:txBody>
      </p:sp>
    </p:spTree>
    <p:extLst>
      <p:ext uri="{BB962C8B-B14F-4D97-AF65-F5344CB8AC3E}">
        <p14:creationId xmlns:p14="http://schemas.microsoft.com/office/powerpoint/2010/main" val="23458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63500"/>
            <a:ext cx="8763000" cy="609562"/>
          </a:xfrm>
        </p:spPr>
        <p:txBody>
          <a:bodyPr/>
          <a:lstStyle/>
          <a:p>
            <a:r>
              <a:rPr lang="es-ES" dirty="0"/>
              <a:t>RDDs: Transformaciones más comunes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02166"/>
            <a:ext cx="7080250" cy="144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DEAFDE79-88B3-8CAC-77D5-AAB469E63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81729"/>
              </p:ext>
            </p:extLst>
          </p:nvPr>
        </p:nvGraphicFramePr>
        <p:xfrm>
          <a:off x="86749" y="1138404"/>
          <a:ext cx="10680108" cy="6011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3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7528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10" dirty="0">
                          <a:latin typeface="Arial"/>
                          <a:cs typeface="Arial"/>
                        </a:rPr>
                        <a:t>Transformación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Descripción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5783" marB="0"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539E39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39E3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map(func)</a:t>
                      </a: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 marR="86804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Crea un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nuevo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RDD</a:t>
                      </a:r>
                      <a:r>
                        <a:rPr sz="24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partir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otro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aplicando</a:t>
                      </a:r>
                      <a:r>
                        <a:rPr sz="24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una </a:t>
                      </a:r>
                      <a:r>
                        <a:rPr sz="24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transformación</a:t>
                      </a:r>
                      <a:r>
                        <a:rPr sz="2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a cada elemento original</a:t>
                      </a: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39E3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381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filter(func)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 marR="4464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Crea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un nuevo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RDD</a:t>
                      </a:r>
                      <a:r>
                        <a:rPr sz="24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a partir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de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otro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manteniendo</a:t>
                      </a:r>
                      <a:r>
                        <a:rPr sz="24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solo </a:t>
                      </a:r>
                      <a:r>
                        <a:rPr sz="24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los elementos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la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lista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original</a:t>
                      </a:r>
                      <a:r>
                        <a:rPr sz="24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que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cumplan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una 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condición</a:t>
                      </a:r>
                      <a:endParaRPr sz="2400" dirty="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39E3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6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flatMap(func)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 marR="96646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Como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map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pero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cada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elemento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original</a:t>
                      </a:r>
                      <a:r>
                        <a:rPr sz="24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se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puede </a:t>
                      </a:r>
                      <a:r>
                        <a:rPr sz="2400" spc="-5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mapear a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0 o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varios elementos</a:t>
                      </a:r>
                      <a:r>
                        <a:rPr sz="24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de salida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39E3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72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Arial MT"/>
                          <a:cs typeface="Arial MT"/>
                        </a:rPr>
                        <a:t>distinct()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 marR="12236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Crea un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nuevo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RDD</a:t>
                      </a:r>
                      <a:r>
                        <a:rPr sz="24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partir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otro</a:t>
                      </a:r>
                      <a:r>
                        <a:rPr sz="2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eliminando </a:t>
                      </a:r>
                      <a:r>
                        <a:rPr sz="2400" spc="-5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duplicados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39E3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6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union(otroRDD)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Une</a:t>
                      </a:r>
                      <a:r>
                        <a:rPr sz="2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dos</a:t>
                      </a:r>
                      <a:r>
                        <a:rPr sz="2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RDD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en</a:t>
                      </a:r>
                      <a:r>
                        <a:rPr sz="2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uno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39E3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164"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sample()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89B833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Obtiene un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RDD</a:t>
                      </a:r>
                      <a:r>
                        <a:rPr sz="24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con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una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muestra</a:t>
                      </a:r>
                      <a:r>
                        <a:rPr sz="24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obtenida</a:t>
                      </a:r>
                      <a:r>
                        <a:rPr sz="24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con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45783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39E3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5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735" marB="0">
                    <a:lnL w="12700">
                      <a:solidFill>
                        <a:srgbClr val="539E39"/>
                      </a:solidFill>
                      <a:prstDash val="solid"/>
                    </a:lnL>
                    <a:lnR w="12700">
                      <a:solidFill>
                        <a:srgbClr val="539E39"/>
                      </a:solidFill>
                      <a:prstDash val="solid"/>
                    </a:lnR>
                    <a:lnT w="12700">
                      <a:solidFill>
                        <a:srgbClr val="539E39"/>
                      </a:solidFill>
                      <a:prstDash val="solid"/>
                    </a:lnT>
                    <a:lnB w="12700">
                      <a:solidFill>
                        <a:srgbClr val="89B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160"/>
                        </a:lnSpc>
                      </a:pPr>
                      <a:r>
                        <a:rPr sz="2400" spc="-5" dirty="0">
                          <a:latin typeface="Arial MT"/>
                          <a:cs typeface="Arial MT"/>
                        </a:rPr>
                        <a:t>reemplazamiento</a:t>
                      </a:r>
                      <a:r>
                        <a:rPr sz="24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(o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sin) a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partir</a:t>
                      </a:r>
                      <a:r>
                        <a:rPr sz="2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2400" spc="-5" dirty="0">
                          <a:latin typeface="Arial MT"/>
                          <a:cs typeface="Arial MT"/>
                        </a:rPr>
                        <a:t> otro RDD.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539E39"/>
                      </a:solidFill>
                      <a:prstDash val="solid"/>
                    </a:lnL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539E39"/>
                      </a:solidFill>
                      <a:prstDash val="solid"/>
                    </a:lnR>
                    <a:lnB w="12700">
                      <a:solidFill>
                        <a:srgbClr val="539E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539E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39E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7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:a16="http://schemas.microsoft.com/office/drawing/2014/main" id="{5441C15D-9EBD-6977-350D-1E99D1DD734C}"/>
              </a:ext>
            </a:extLst>
          </p:cNvPr>
          <p:cNvSpPr/>
          <p:nvPr/>
        </p:nvSpPr>
        <p:spPr>
          <a:xfrm>
            <a:off x="550775" y="1865729"/>
            <a:ext cx="7586405" cy="1194850"/>
          </a:xfrm>
          <a:custGeom>
            <a:avLst/>
            <a:gdLst/>
            <a:ahLst/>
            <a:cxnLst/>
            <a:rect l="l" t="t" r="r" b="b"/>
            <a:pathLst>
              <a:path w="6418580" h="1010919">
                <a:moveTo>
                  <a:pt x="6418326" y="0"/>
                </a:moveTo>
                <a:lnTo>
                  <a:pt x="0" y="0"/>
                </a:lnTo>
                <a:lnTo>
                  <a:pt x="0" y="1010411"/>
                </a:lnTo>
                <a:lnTo>
                  <a:pt x="6418326" y="1010411"/>
                </a:lnTo>
                <a:lnTo>
                  <a:pt x="641832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2127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Transformación “</a:t>
            </a:r>
            <a:r>
              <a:rPr lang="es-ES" dirty="0" err="1"/>
              <a:t>map</a:t>
            </a:r>
            <a:r>
              <a:rPr lang="es-ES" dirty="0"/>
              <a:t>()”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413250" cy="2616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BEEDC6D-4C74-4DC3-8328-FA6CF4E25083}"/>
              </a:ext>
            </a:extLst>
          </p:cNvPr>
          <p:cNvSpPr txBox="1"/>
          <p:nvPr/>
        </p:nvSpPr>
        <p:spPr>
          <a:xfrm>
            <a:off x="219183" y="4424284"/>
            <a:ext cx="5896201" cy="322934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indent="-378255">
              <a:spcBef>
                <a:spcPts val="118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Resultado:</a:t>
            </a:r>
            <a:r>
              <a:rPr sz="2000" b="1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latin typeface="Arial" panose="020B0604020202020204" pitchFamily="34" charset="0"/>
                <a:cs typeface="Arial" panose="020B0604020202020204" pitchFamily="34" charset="0"/>
              </a:rPr>
              <a:t>[1,2,3,4,5]</a:t>
            </a:r>
            <a:r>
              <a:rPr sz="200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-12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sz="2000" b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6" dirty="0">
                <a:latin typeface="Arial" panose="020B0604020202020204" pitchFamily="34" charset="0"/>
                <a:cs typeface="Arial" panose="020B0604020202020204" pitchFamily="34" charset="0"/>
              </a:rPr>
              <a:t>[3,6,9,12,15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CA7DA4C-9D15-AF95-2B58-F65413354B0C}"/>
              </a:ext>
            </a:extLst>
          </p:cNvPr>
          <p:cNvSpPr txBox="1"/>
          <p:nvPr/>
        </p:nvSpPr>
        <p:spPr>
          <a:xfrm>
            <a:off x="218959" y="5220119"/>
            <a:ext cx="9088225" cy="1531901"/>
          </a:xfrm>
          <a:prstGeom prst="rect">
            <a:avLst/>
          </a:prstGeom>
        </p:spPr>
        <p:txBody>
          <a:bodyPr vert="horz" wrap="square" lIns="0" tIns="120086" rIns="0" bIns="0" rtlCol="0">
            <a:spAutoFit/>
          </a:bodyPr>
          <a:lstStyle/>
          <a:p>
            <a:pPr marL="393265" indent="-378255">
              <a:spcBef>
                <a:spcPts val="946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pasa</a:t>
            </a:r>
            <a:r>
              <a:rPr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 debe: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0770" marR="6004" lvl="1" indent="-324219">
              <a:spcBef>
                <a:spcPts val="715"/>
              </a:spcBef>
              <a:buClr>
                <a:srgbClr val="539E39"/>
              </a:buClr>
              <a:buSzPct val="68421"/>
              <a:buFont typeface="Wingdings"/>
              <a:buChar char=""/>
              <a:tabLst>
                <a:tab pos="770770" algn="l"/>
                <a:tab pos="771521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Recibir un único parámetro,</a:t>
            </a:r>
            <a:r>
              <a:rPr sz="20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serán</a:t>
            </a:r>
            <a:r>
              <a:rPr sz="20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sz="20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individuales</a:t>
            </a:r>
            <a:r>
              <a:rPr sz="20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sz="2000" spc="-60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0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0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partida</a:t>
            </a:r>
          </a:p>
          <a:p>
            <a:pPr marL="771521" lvl="1" indent="-324969">
              <a:spcBef>
                <a:spcPts val="709"/>
              </a:spcBef>
              <a:buClr>
                <a:srgbClr val="539E39"/>
              </a:buClr>
              <a:buSzPct val="68421"/>
              <a:buFont typeface="Wingdings"/>
              <a:buChar char=""/>
              <a:tabLst>
                <a:tab pos="770770" algn="l"/>
                <a:tab pos="771521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Devolver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0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sz="20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transformado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BEB7D84-AA0C-B447-A668-1905ACF2CFB2}"/>
              </a:ext>
            </a:extLst>
          </p:cNvPr>
          <p:cNvSpPr txBox="1"/>
          <p:nvPr/>
        </p:nvSpPr>
        <p:spPr>
          <a:xfrm>
            <a:off x="146050" y="1316401"/>
            <a:ext cx="9263100" cy="174640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indent="-378255">
              <a:spcBef>
                <a:spcPts val="118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Aplica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transformación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elemento del</a:t>
            </a:r>
            <a:r>
              <a:rPr sz="20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0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  <a:p>
            <a:pPr marL="613164">
              <a:spcBef>
                <a:spcPts val="2423"/>
              </a:spcBef>
            </a:pPr>
            <a:r>
              <a:rPr sz="2000" b="1" spc="-6" dirty="0">
                <a:latin typeface="Courier New"/>
                <a:cs typeface="Courier New"/>
              </a:rPr>
              <a:t>numeros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12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sc.parallelize([1,2,3,4,5])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000" dirty="0">
              <a:latin typeface="Courier New"/>
              <a:cs typeface="Courier New"/>
            </a:endParaRPr>
          </a:p>
          <a:p>
            <a:pPr marL="613164">
              <a:spcBef>
                <a:spcPts val="1519"/>
              </a:spcBef>
            </a:pPr>
            <a:r>
              <a:rPr sz="2000" b="1" spc="-6" dirty="0">
                <a:latin typeface="Courier New"/>
                <a:cs typeface="Courier New"/>
              </a:rPr>
              <a:t>num3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12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numeros.map(lambda</a:t>
            </a:r>
            <a:r>
              <a:rPr sz="2000" b="1" spc="12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elemento:</a:t>
            </a:r>
            <a:r>
              <a:rPr sz="2000" b="1" spc="12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3*elemento</a:t>
            </a:r>
            <a:r>
              <a:rPr sz="1891" b="1" spc="-6" dirty="0">
                <a:latin typeface="Courier New"/>
                <a:cs typeface="Courier New"/>
              </a:rPr>
              <a:t>)</a:t>
            </a:r>
            <a:endParaRPr sz="1891" dirty="0">
              <a:latin typeface="Courier New"/>
              <a:cs typeface="Courier New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6A530FFB-AFDF-7AE8-551F-CD9765F43640}"/>
              </a:ext>
            </a:extLst>
          </p:cNvPr>
          <p:cNvSpPr txBox="1"/>
          <p:nvPr/>
        </p:nvSpPr>
        <p:spPr>
          <a:xfrm>
            <a:off x="7588062" y="3212488"/>
            <a:ext cx="3137235" cy="97682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4017" rIns="0" bIns="0" rtlCol="0">
            <a:spAutoFit/>
          </a:bodyPr>
          <a:lstStyle/>
          <a:p>
            <a:pPr marL="102069" marR="174118">
              <a:lnSpc>
                <a:spcPct val="97100"/>
              </a:lnSpc>
              <a:spcBef>
                <a:spcPts val="189"/>
              </a:spcBef>
            </a:pPr>
            <a:r>
              <a:rPr sz="2127" spc="-6" dirty="0">
                <a:latin typeface="Arial MT"/>
                <a:cs typeface="Arial MT"/>
              </a:rPr>
              <a:t>Función que se aplica a </a:t>
            </a:r>
            <a:r>
              <a:rPr sz="2127" spc="-585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cada elemento del rdd </a:t>
            </a:r>
            <a:r>
              <a:rPr sz="2127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números</a:t>
            </a:r>
            <a:endParaRPr sz="2127" dirty="0">
              <a:latin typeface="Arial MT"/>
              <a:cs typeface="Arial MT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158168A2-3A82-63FF-E919-0633EF4061DB}"/>
              </a:ext>
            </a:extLst>
          </p:cNvPr>
          <p:cNvSpPr/>
          <p:nvPr/>
        </p:nvSpPr>
        <p:spPr>
          <a:xfrm>
            <a:off x="6013451" y="3177420"/>
            <a:ext cx="1574612" cy="387235"/>
          </a:xfrm>
          <a:custGeom>
            <a:avLst/>
            <a:gdLst/>
            <a:ahLst/>
            <a:cxnLst/>
            <a:rect l="l" t="t" r="r" b="b"/>
            <a:pathLst>
              <a:path w="1271270" h="546100">
                <a:moveTo>
                  <a:pt x="1197346" y="519229"/>
                </a:moveTo>
                <a:lnTo>
                  <a:pt x="1186306" y="545592"/>
                </a:lnTo>
                <a:lnTo>
                  <a:pt x="1271269" y="539876"/>
                </a:lnTo>
                <a:lnTo>
                  <a:pt x="1257749" y="524129"/>
                </a:lnTo>
                <a:lnTo>
                  <a:pt x="1209039" y="524129"/>
                </a:lnTo>
                <a:lnTo>
                  <a:pt x="1197346" y="519229"/>
                </a:lnTo>
                <a:close/>
              </a:path>
              <a:path w="1271270" h="546100">
                <a:moveTo>
                  <a:pt x="1204690" y="501693"/>
                </a:moveTo>
                <a:lnTo>
                  <a:pt x="1197346" y="519229"/>
                </a:lnTo>
                <a:lnTo>
                  <a:pt x="1209039" y="524129"/>
                </a:lnTo>
                <a:lnTo>
                  <a:pt x="1216405" y="506603"/>
                </a:lnTo>
                <a:lnTo>
                  <a:pt x="1204690" y="501693"/>
                </a:lnTo>
                <a:close/>
              </a:path>
              <a:path w="1271270" h="546100">
                <a:moveTo>
                  <a:pt x="1215771" y="475234"/>
                </a:moveTo>
                <a:lnTo>
                  <a:pt x="1204690" y="501693"/>
                </a:lnTo>
                <a:lnTo>
                  <a:pt x="1216405" y="506603"/>
                </a:lnTo>
                <a:lnTo>
                  <a:pt x="1209039" y="524129"/>
                </a:lnTo>
                <a:lnTo>
                  <a:pt x="1257749" y="524129"/>
                </a:lnTo>
                <a:lnTo>
                  <a:pt x="1215771" y="475234"/>
                </a:lnTo>
                <a:close/>
              </a:path>
              <a:path w="1271270" h="546100">
                <a:moveTo>
                  <a:pt x="7365" y="0"/>
                </a:moveTo>
                <a:lnTo>
                  <a:pt x="0" y="17525"/>
                </a:lnTo>
                <a:lnTo>
                  <a:pt x="1197346" y="519229"/>
                </a:lnTo>
                <a:lnTo>
                  <a:pt x="1204690" y="501693"/>
                </a:lnTo>
                <a:lnTo>
                  <a:pt x="73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DF2DEB0E-EC0D-441C-D484-9A0839716FE4}"/>
              </a:ext>
            </a:extLst>
          </p:cNvPr>
          <p:cNvSpPr/>
          <p:nvPr/>
        </p:nvSpPr>
        <p:spPr>
          <a:xfrm>
            <a:off x="3422661" y="2612974"/>
            <a:ext cx="4705178" cy="554919"/>
          </a:xfrm>
          <a:custGeom>
            <a:avLst/>
            <a:gdLst/>
            <a:ahLst/>
            <a:cxnLst/>
            <a:rect l="l" t="t" r="r" b="b"/>
            <a:pathLst>
              <a:path w="3543300" h="288289">
                <a:moveTo>
                  <a:pt x="0" y="144018"/>
                </a:moveTo>
                <a:lnTo>
                  <a:pt x="28545" y="118140"/>
                </a:lnTo>
                <a:lnTo>
                  <a:pt x="85503" y="99705"/>
                </a:lnTo>
                <a:lnTo>
                  <a:pt x="139231" y="87975"/>
                </a:lnTo>
                <a:lnTo>
                  <a:pt x="204834" y="76751"/>
                </a:lnTo>
                <a:lnTo>
                  <a:pt x="281685" y="66085"/>
                </a:lnTo>
                <a:lnTo>
                  <a:pt x="324133" y="60977"/>
                </a:lnTo>
                <a:lnTo>
                  <a:pt x="369159" y="56028"/>
                </a:lnTo>
                <a:lnTo>
                  <a:pt x="416685" y="51244"/>
                </a:lnTo>
                <a:lnTo>
                  <a:pt x="466632" y="46631"/>
                </a:lnTo>
                <a:lnTo>
                  <a:pt x="518922" y="42195"/>
                </a:lnTo>
                <a:lnTo>
                  <a:pt x="573476" y="37944"/>
                </a:lnTo>
                <a:lnTo>
                  <a:pt x="630217" y="33883"/>
                </a:lnTo>
                <a:lnTo>
                  <a:pt x="689067" y="30019"/>
                </a:lnTo>
                <a:lnTo>
                  <a:pt x="749947" y="26358"/>
                </a:lnTo>
                <a:lnTo>
                  <a:pt x="812779" y="22906"/>
                </a:lnTo>
                <a:lnTo>
                  <a:pt x="877485" y="19670"/>
                </a:lnTo>
                <a:lnTo>
                  <a:pt x="943986" y="16657"/>
                </a:lnTo>
                <a:lnTo>
                  <a:pt x="1012205" y="13872"/>
                </a:lnTo>
                <a:lnTo>
                  <a:pt x="1082063" y="11322"/>
                </a:lnTo>
                <a:lnTo>
                  <a:pt x="1153482" y="9014"/>
                </a:lnTo>
                <a:lnTo>
                  <a:pt x="1226385" y="6953"/>
                </a:lnTo>
                <a:lnTo>
                  <a:pt x="1300691" y="5147"/>
                </a:lnTo>
                <a:lnTo>
                  <a:pt x="1376324" y="3600"/>
                </a:lnTo>
                <a:lnTo>
                  <a:pt x="1453206" y="2321"/>
                </a:lnTo>
                <a:lnTo>
                  <a:pt x="1531257" y="1315"/>
                </a:lnTo>
                <a:lnTo>
                  <a:pt x="1610400" y="588"/>
                </a:lnTo>
                <a:lnTo>
                  <a:pt x="1690557" y="148"/>
                </a:lnTo>
                <a:lnTo>
                  <a:pt x="1771650" y="0"/>
                </a:lnTo>
                <a:lnTo>
                  <a:pt x="1852742" y="148"/>
                </a:lnTo>
                <a:lnTo>
                  <a:pt x="1932899" y="588"/>
                </a:lnTo>
                <a:lnTo>
                  <a:pt x="2012042" y="1315"/>
                </a:lnTo>
                <a:lnTo>
                  <a:pt x="2090093" y="2321"/>
                </a:lnTo>
                <a:lnTo>
                  <a:pt x="2166975" y="3600"/>
                </a:lnTo>
                <a:lnTo>
                  <a:pt x="2242608" y="5147"/>
                </a:lnTo>
                <a:lnTo>
                  <a:pt x="2316914" y="6953"/>
                </a:lnTo>
                <a:lnTo>
                  <a:pt x="2389817" y="9014"/>
                </a:lnTo>
                <a:lnTo>
                  <a:pt x="2461236" y="11322"/>
                </a:lnTo>
                <a:lnTo>
                  <a:pt x="2531094" y="13872"/>
                </a:lnTo>
                <a:lnTo>
                  <a:pt x="2599313" y="16657"/>
                </a:lnTo>
                <a:lnTo>
                  <a:pt x="2665814" y="19670"/>
                </a:lnTo>
                <a:lnTo>
                  <a:pt x="2730520" y="22906"/>
                </a:lnTo>
                <a:lnTo>
                  <a:pt x="2793352" y="26358"/>
                </a:lnTo>
                <a:lnTo>
                  <a:pt x="2854232" y="30019"/>
                </a:lnTo>
                <a:lnTo>
                  <a:pt x="2913082" y="33883"/>
                </a:lnTo>
                <a:lnTo>
                  <a:pt x="2969823" y="37944"/>
                </a:lnTo>
                <a:lnTo>
                  <a:pt x="3024378" y="42195"/>
                </a:lnTo>
                <a:lnTo>
                  <a:pt x="3076667" y="46631"/>
                </a:lnTo>
                <a:lnTo>
                  <a:pt x="3126614" y="51244"/>
                </a:lnTo>
                <a:lnTo>
                  <a:pt x="3174140" y="56028"/>
                </a:lnTo>
                <a:lnTo>
                  <a:pt x="3219166" y="60977"/>
                </a:lnTo>
                <a:lnTo>
                  <a:pt x="3261614" y="66085"/>
                </a:lnTo>
                <a:lnTo>
                  <a:pt x="3301407" y="71345"/>
                </a:lnTo>
                <a:lnTo>
                  <a:pt x="3372712" y="82296"/>
                </a:lnTo>
                <a:lnTo>
                  <a:pt x="3432455" y="93780"/>
                </a:lnTo>
                <a:lnTo>
                  <a:pt x="3480011" y="105745"/>
                </a:lnTo>
                <a:lnTo>
                  <a:pt x="3527126" y="124483"/>
                </a:lnTo>
                <a:lnTo>
                  <a:pt x="3543300" y="144018"/>
                </a:lnTo>
                <a:lnTo>
                  <a:pt x="3541476" y="150607"/>
                </a:lnTo>
                <a:lnTo>
                  <a:pt x="3499023" y="176143"/>
                </a:lnTo>
                <a:lnTo>
                  <a:pt x="3457796" y="188330"/>
                </a:lnTo>
                <a:lnTo>
                  <a:pt x="3404068" y="200060"/>
                </a:lnTo>
                <a:lnTo>
                  <a:pt x="3338465" y="211284"/>
                </a:lnTo>
                <a:lnTo>
                  <a:pt x="3261614" y="221950"/>
                </a:lnTo>
                <a:lnTo>
                  <a:pt x="3219166" y="227058"/>
                </a:lnTo>
                <a:lnTo>
                  <a:pt x="3174140" y="232007"/>
                </a:lnTo>
                <a:lnTo>
                  <a:pt x="3126614" y="236791"/>
                </a:lnTo>
                <a:lnTo>
                  <a:pt x="3076667" y="241404"/>
                </a:lnTo>
                <a:lnTo>
                  <a:pt x="3024378" y="245840"/>
                </a:lnTo>
                <a:lnTo>
                  <a:pt x="2969823" y="250091"/>
                </a:lnTo>
                <a:lnTo>
                  <a:pt x="2913082" y="254152"/>
                </a:lnTo>
                <a:lnTo>
                  <a:pt x="2854232" y="258016"/>
                </a:lnTo>
                <a:lnTo>
                  <a:pt x="2793352" y="261677"/>
                </a:lnTo>
                <a:lnTo>
                  <a:pt x="2730520" y="265129"/>
                </a:lnTo>
                <a:lnTo>
                  <a:pt x="2665814" y="268365"/>
                </a:lnTo>
                <a:lnTo>
                  <a:pt x="2599313" y="271378"/>
                </a:lnTo>
                <a:lnTo>
                  <a:pt x="2531094" y="274163"/>
                </a:lnTo>
                <a:lnTo>
                  <a:pt x="2461236" y="276713"/>
                </a:lnTo>
                <a:lnTo>
                  <a:pt x="2389817" y="279021"/>
                </a:lnTo>
                <a:lnTo>
                  <a:pt x="2316914" y="281082"/>
                </a:lnTo>
                <a:lnTo>
                  <a:pt x="2242608" y="282888"/>
                </a:lnTo>
                <a:lnTo>
                  <a:pt x="2166975" y="284435"/>
                </a:lnTo>
                <a:lnTo>
                  <a:pt x="2090093" y="285714"/>
                </a:lnTo>
                <a:lnTo>
                  <a:pt x="2012042" y="286720"/>
                </a:lnTo>
                <a:lnTo>
                  <a:pt x="1932899" y="287447"/>
                </a:lnTo>
                <a:lnTo>
                  <a:pt x="1852742" y="287887"/>
                </a:lnTo>
                <a:lnTo>
                  <a:pt x="1771650" y="288036"/>
                </a:lnTo>
                <a:lnTo>
                  <a:pt x="1690557" y="287887"/>
                </a:lnTo>
                <a:lnTo>
                  <a:pt x="1610400" y="287447"/>
                </a:lnTo>
                <a:lnTo>
                  <a:pt x="1531257" y="286720"/>
                </a:lnTo>
                <a:lnTo>
                  <a:pt x="1453206" y="285714"/>
                </a:lnTo>
                <a:lnTo>
                  <a:pt x="1376324" y="284435"/>
                </a:lnTo>
                <a:lnTo>
                  <a:pt x="1300691" y="282888"/>
                </a:lnTo>
                <a:lnTo>
                  <a:pt x="1226385" y="281082"/>
                </a:lnTo>
                <a:lnTo>
                  <a:pt x="1153482" y="279021"/>
                </a:lnTo>
                <a:lnTo>
                  <a:pt x="1082063" y="276713"/>
                </a:lnTo>
                <a:lnTo>
                  <a:pt x="1012205" y="274163"/>
                </a:lnTo>
                <a:lnTo>
                  <a:pt x="943986" y="271378"/>
                </a:lnTo>
                <a:lnTo>
                  <a:pt x="877485" y="268365"/>
                </a:lnTo>
                <a:lnTo>
                  <a:pt x="812779" y="265129"/>
                </a:lnTo>
                <a:lnTo>
                  <a:pt x="749947" y="261677"/>
                </a:lnTo>
                <a:lnTo>
                  <a:pt x="689067" y="258016"/>
                </a:lnTo>
                <a:lnTo>
                  <a:pt x="630217" y="254152"/>
                </a:lnTo>
                <a:lnTo>
                  <a:pt x="573476" y="250091"/>
                </a:lnTo>
                <a:lnTo>
                  <a:pt x="518921" y="245840"/>
                </a:lnTo>
                <a:lnTo>
                  <a:pt x="466632" y="241404"/>
                </a:lnTo>
                <a:lnTo>
                  <a:pt x="416685" y="236791"/>
                </a:lnTo>
                <a:lnTo>
                  <a:pt x="369159" y="232007"/>
                </a:lnTo>
                <a:lnTo>
                  <a:pt x="324133" y="227058"/>
                </a:lnTo>
                <a:lnTo>
                  <a:pt x="281685" y="221950"/>
                </a:lnTo>
                <a:lnTo>
                  <a:pt x="241892" y="216690"/>
                </a:lnTo>
                <a:lnTo>
                  <a:pt x="170587" y="205739"/>
                </a:lnTo>
                <a:lnTo>
                  <a:pt x="110844" y="194255"/>
                </a:lnTo>
                <a:lnTo>
                  <a:pt x="63288" y="182290"/>
                </a:lnTo>
                <a:lnTo>
                  <a:pt x="16173" y="163552"/>
                </a:lnTo>
                <a:lnTo>
                  <a:pt x="0" y="144018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</p:spTree>
    <p:extLst>
      <p:ext uri="{BB962C8B-B14F-4D97-AF65-F5344CB8AC3E}">
        <p14:creationId xmlns:p14="http://schemas.microsoft.com/office/powerpoint/2010/main" val="31351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Transformación: cuestiones sobre “</a:t>
            </a:r>
            <a:r>
              <a:rPr lang="es-ES" dirty="0" err="1"/>
              <a:t>map</a:t>
            </a:r>
            <a:r>
              <a:rPr lang="es-ES" dirty="0"/>
              <a:t>()”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44287"/>
            <a:ext cx="7588062" cy="181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FF1C36E3-C8D7-03DC-32BA-16AFB4417469}"/>
              </a:ext>
            </a:extLst>
          </p:cNvPr>
          <p:cNvSpPr/>
          <p:nvPr/>
        </p:nvSpPr>
        <p:spPr>
          <a:xfrm>
            <a:off x="7385050" y="5750949"/>
            <a:ext cx="3203693" cy="454074"/>
          </a:xfrm>
          <a:custGeom>
            <a:avLst/>
            <a:gdLst/>
            <a:ahLst/>
            <a:cxnLst/>
            <a:rect l="l" t="t" r="r" b="b"/>
            <a:pathLst>
              <a:path w="660400" h="384175">
                <a:moveTo>
                  <a:pt x="659892" y="0"/>
                </a:moveTo>
                <a:lnTo>
                  <a:pt x="0" y="0"/>
                </a:lnTo>
                <a:lnTo>
                  <a:pt x="0" y="384046"/>
                </a:lnTo>
                <a:lnTo>
                  <a:pt x="659892" y="384046"/>
                </a:lnTo>
                <a:lnTo>
                  <a:pt x="659892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97DED6BC-646E-4713-1FAC-58AA33B028B9}"/>
              </a:ext>
            </a:extLst>
          </p:cNvPr>
          <p:cNvSpPr/>
          <p:nvPr/>
        </p:nvSpPr>
        <p:spPr>
          <a:xfrm>
            <a:off x="1265541" y="5352222"/>
            <a:ext cx="1447031" cy="1191849"/>
          </a:xfrm>
          <a:custGeom>
            <a:avLst/>
            <a:gdLst/>
            <a:ahLst/>
            <a:cxnLst/>
            <a:rect l="l" t="t" r="r" b="b"/>
            <a:pathLst>
              <a:path w="1224279" h="1008379">
                <a:moveTo>
                  <a:pt x="1055751" y="0"/>
                </a:moveTo>
                <a:lnTo>
                  <a:pt x="168021" y="0"/>
                </a:lnTo>
                <a:lnTo>
                  <a:pt x="123339" y="5998"/>
                </a:lnTo>
                <a:lnTo>
                  <a:pt x="83199" y="22930"/>
                </a:lnTo>
                <a:lnTo>
                  <a:pt x="49196" y="49196"/>
                </a:lnTo>
                <a:lnTo>
                  <a:pt x="22930" y="83199"/>
                </a:lnTo>
                <a:lnTo>
                  <a:pt x="5998" y="123339"/>
                </a:lnTo>
                <a:lnTo>
                  <a:pt x="0" y="168021"/>
                </a:lnTo>
                <a:lnTo>
                  <a:pt x="0" y="840105"/>
                </a:lnTo>
                <a:lnTo>
                  <a:pt x="5998" y="884772"/>
                </a:lnTo>
                <a:lnTo>
                  <a:pt x="22930" y="924909"/>
                </a:lnTo>
                <a:lnTo>
                  <a:pt x="49196" y="958915"/>
                </a:lnTo>
                <a:lnTo>
                  <a:pt x="83199" y="985186"/>
                </a:lnTo>
                <a:lnTo>
                  <a:pt x="123339" y="1002124"/>
                </a:lnTo>
                <a:lnTo>
                  <a:pt x="168021" y="1008126"/>
                </a:lnTo>
                <a:lnTo>
                  <a:pt x="1055751" y="1008126"/>
                </a:lnTo>
                <a:lnTo>
                  <a:pt x="1100432" y="1002124"/>
                </a:lnTo>
                <a:lnTo>
                  <a:pt x="1140572" y="985186"/>
                </a:lnTo>
                <a:lnTo>
                  <a:pt x="1174575" y="958915"/>
                </a:lnTo>
                <a:lnTo>
                  <a:pt x="1200841" y="924909"/>
                </a:lnTo>
                <a:lnTo>
                  <a:pt x="1217773" y="884772"/>
                </a:lnTo>
                <a:lnTo>
                  <a:pt x="1223771" y="840105"/>
                </a:lnTo>
                <a:lnTo>
                  <a:pt x="1223771" y="168021"/>
                </a:lnTo>
                <a:lnTo>
                  <a:pt x="1217773" y="123339"/>
                </a:lnTo>
                <a:lnTo>
                  <a:pt x="1200841" y="83199"/>
                </a:lnTo>
                <a:lnTo>
                  <a:pt x="1174575" y="49196"/>
                </a:lnTo>
                <a:lnTo>
                  <a:pt x="1140572" y="22930"/>
                </a:lnTo>
                <a:lnTo>
                  <a:pt x="1100432" y="5998"/>
                </a:lnTo>
                <a:lnTo>
                  <a:pt x="1055751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73EA0D70-293B-E5AD-4BFA-16449818472F}"/>
              </a:ext>
            </a:extLst>
          </p:cNvPr>
          <p:cNvSpPr/>
          <p:nvPr/>
        </p:nvSpPr>
        <p:spPr>
          <a:xfrm>
            <a:off x="1265540" y="5357992"/>
            <a:ext cx="1447031" cy="1191849"/>
          </a:xfrm>
          <a:custGeom>
            <a:avLst/>
            <a:gdLst/>
            <a:ahLst/>
            <a:cxnLst/>
            <a:rect l="l" t="t" r="r" b="b"/>
            <a:pathLst>
              <a:path w="1224279" h="1008379">
                <a:moveTo>
                  <a:pt x="0" y="168021"/>
                </a:moveTo>
                <a:lnTo>
                  <a:pt x="5998" y="123339"/>
                </a:lnTo>
                <a:lnTo>
                  <a:pt x="22930" y="83199"/>
                </a:lnTo>
                <a:lnTo>
                  <a:pt x="49196" y="49196"/>
                </a:lnTo>
                <a:lnTo>
                  <a:pt x="83199" y="22930"/>
                </a:lnTo>
                <a:lnTo>
                  <a:pt x="123339" y="5998"/>
                </a:lnTo>
                <a:lnTo>
                  <a:pt x="168021" y="0"/>
                </a:lnTo>
                <a:lnTo>
                  <a:pt x="1055751" y="0"/>
                </a:lnTo>
                <a:lnTo>
                  <a:pt x="1100432" y="5998"/>
                </a:lnTo>
                <a:lnTo>
                  <a:pt x="1140572" y="22930"/>
                </a:lnTo>
                <a:lnTo>
                  <a:pt x="1174575" y="49196"/>
                </a:lnTo>
                <a:lnTo>
                  <a:pt x="1200841" y="83199"/>
                </a:lnTo>
                <a:lnTo>
                  <a:pt x="1217773" y="123339"/>
                </a:lnTo>
                <a:lnTo>
                  <a:pt x="1223771" y="168021"/>
                </a:lnTo>
                <a:lnTo>
                  <a:pt x="1223771" y="840105"/>
                </a:lnTo>
                <a:lnTo>
                  <a:pt x="1217773" y="884772"/>
                </a:lnTo>
                <a:lnTo>
                  <a:pt x="1200841" y="924909"/>
                </a:lnTo>
                <a:lnTo>
                  <a:pt x="1174575" y="958915"/>
                </a:lnTo>
                <a:lnTo>
                  <a:pt x="1140572" y="985186"/>
                </a:lnTo>
                <a:lnTo>
                  <a:pt x="1100432" y="1002124"/>
                </a:lnTo>
                <a:lnTo>
                  <a:pt x="1055751" y="1008126"/>
                </a:lnTo>
                <a:lnTo>
                  <a:pt x="168021" y="1008126"/>
                </a:lnTo>
                <a:lnTo>
                  <a:pt x="123339" y="1002124"/>
                </a:lnTo>
                <a:lnTo>
                  <a:pt x="83199" y="985186"/>
                </a:lnTo>
                <a:lnTo>
                  <a:pt x="49196" y="958915"/>
                </a:lnTo>
                <a:lnTo>
                  <a:pt x="22930" y="924909"/>
                </a:lnTo>
                <a:lnTo>
                  <a:pt x="5998" y="884772"/>
                </a:lnTo>
                <a:lnTo>
                  <a:pt x="0" y="840105"/>
                </a:lnTo>
                <a:lnTo>
                  <a:pt x="0" y="168021"/>
                </a:lnTo>
                <a:close/>
              </a:path>
            </a:pathLst>
          </a:custGeom>
          <a:ln w="19050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998ACFED-4C3E-ABF8-F9C6-BB8CED2298A6}"/>
              </a:ext>
            </a:extLst>
          </p:cNvPr>
          <p:cNvSpPr/>
          <p:nvPr/>
        </p:nvSpPr>
        <p:spPr>
          <a:xfrm>
            <a:off x="4101113" y="5831963"/>
            <a:ext cx="595924" cy="340743"/>
          </a:xfrm>
          <a:custGeom>
            <a:avLst/>
            <a:gdLst/>
            <a:ahLst/>
            <a:cxnLst/>
            <a:rect l="l" t="t" r="r" b="b"/>
            <a:pathLst>
              <a:path w="504189" h="288289">
                <a:moveTo>
                  <a:pt x="359663" y="0"/>
                </a:moveTo>
                <a:lnTo>
                  <a:pt x="359663" y="72009"/>
                </a:lnTo>
                <a:lnTo>
                  <a:pt x="0" y="72009"/>
                </a:lnTo>
                <a:lnTo>
                  <a:pt x="0" y="216026"/>
                </a:lnTo>
                <a:lnTo>
                  <a:pt x="359663" y="216026"/>
                </a:lnTo>
                <a:lnTo>
                  <a:pt x="359663" y="288035"/>
                </a:lnTo>
                <a:lnTo>
                  <a:pt x="503682" y="144017"/>
                </a:lnTo>
                <a:lnTo>
                  <a:pt x="359663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8939A829-1AE0-1E3F-E9C8-C6752DBFEB33}"/>
              </a:ext>
            </a:extLst>
          </p:cNvPr>
          <p:cNvSpPr/>
          <p:nvPr/>
        </p:nvSpPr>
        <p:spPr>
          <a:xfrm>
            <a:off x="4782000" y="5321300"/>
            <a:ext cx="1447031" cy="1191849"/>
          </a:xfrm>
          <a:custGeom>
            <a:avLst/>
            <a:gdLst/>
            <a:ahLst/>
            <a:cxnLst/>
            <a:rect l="l" t="t" r="r" b="b"/>
            <a:pathLst>
              <a:path w="1224279" h="1008379">
                <a:moveTo>
                  <a:pt x="1055751" y="0"/>
                </a:moveTo>
                <a:lnTo>
                  <a:pt x="168020" y="0"/>
                </a:lnTo>
                <a:lnTo>
                  <a:pt x="123339" y="5998"/>
                </a:lnTo>
                <a:lnTo>
                  <a:pt x="83199" y="22930"/>
                </a:lnTo>
                <a:lnTo>
                  <a:pt x="49196" y="49196"/>
                </a:lnTo>
                <a:lnTo>
                  <a:pt x="22930" y="83199"/>
                </a:lnTo>
                <a:lnTo>
                  <a:pt x="5998" y="123339"/>
                </a:lnTo>
                <a:lnTo>
                  <a:pt x="0" y="168020"/>
                </a:lnTo>
                <a:lnTo>
                  <a:pt x="0" y="840104"/>
                </a:lnTo>
                <a:lnTo>
                  <a:pt x="5998" y="884772"/>
                </a:lnTo>
                <a:lnTo>
                  <a:pt x="22930" y="924909"/>
                </a:lnTo>
                <a:lnTo>
                  <a:pt x="49196" y="958915"/>
                </a:lnTo>
                <a:lnTo>
                  <a:pt x="83199" y="985186"/>
                </a:lnTo>
                <a:lnTo>
                  <a:pt x="123339" y="1002124"/>
                </a:lnTo>
                <a:lnTo>
                  <a:pt x="168020" y="1008125"/>
                </a:lnTo>
                <a:lnTo>
                  <a:pt x="1055751" y="1008125"/>
                </a:lnTo>
                <a:lnTo>
                  <a:pt x="1100432" y="1002124"/>
                </a:lnTo>
                <a:lnTo>
                  <a:pt x="1140572" y="985186"/>
                </a:lnTo>
                <a:lnTo>
                  <a:pt x="1174575" y="958915"/>
                </a:lnTo>
                <a:lnTo>
                  <a:pt x="1200841" y="924909"/>
                </a:lnTo>
                <a:lnTo>
                  <a:pt x="1217773" y="884772"/>
                </a:lnTo>
                <a:lnTo>
                  <a:pt x="1223771" y="840104"/>
                </a:lnTo>
                <a:lnTo>
                  <a:pt x="1223771" y="168020"/>
                </a:lnTo>
                <a:lnTo>
                  <a:pt x="1217773" y="123339"/>
                </a:lnTo>
                <a:lnTo>
                  <a:pt x="1200841" y="83199"/>
                </a:lnTo>
                <a:lnTo>
                  <a:pt x="1174575" y="49196"/>
                </a:lnTo>
                <a:lnTo>
                  <a:pt x="1140572" y="22930"/>
                </a:lnTo>
                <a:lnTo>
                  <a:pt x="1100432" y="5998"/>
                </a:lnTo>
                <a:lnTo>
                  <a:pt x="1055751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C6E579BD-7E67-AF6C-157E-87D9EA00EE31}"/>
              </a:ext>
            </a:extLst>
          </p:cNvPr>
          <p:cNvSpPr/>
          <p:nvPr/>
        </p:nvSpPr>
        <p:spPr>
          <a:xfrm>
            <a:off x="4782000" y="5321300"/>
            <a:ext cx="1447031" cy="1191849"/>
          </a:xfrm>
          <a:custGeom>
            <a:avLst/>
            <a:gdLst/>
            <a:ahLst/>
            <a:cxnLst/>
            <a:rect l="l" t="t" r="r" b="b"/>
            <a:pathLst>
              <a:path w="1224279" h="1008379">
                <a:moveTo>
                  <a:pt x="0" y="168020"/>
                </a:moveTo>
                <a:lnTo>
                  <a:pt x="5998" y="123339"/>
                </a:lnTo>
                <a:lnTo>
                  <a:pt x="22930" y="83199"/>
                </a:lnTo>
                <a:lnTo>
                  <a:pt x="49196" y="49196"/>
                </a:lnTo>
                <a:lnTo>
                  <a:pt x="83199" y="22930"/>
                </a:lnTo>
                <a:lnTo>
                  <a:pt x="123339" y="5998"/>
                </a:lnTo>
                <a:lnTo>
                  <a:pt x="168020" y="0"/>
                </a:lnTo>
                <a:lnTo>
                  <a:pt x="1055751" y="0"/>
                </a:lnTo>
                <a:lnTo>
                  <a:pt x="1100432" y="5998"/>
                </a:lnTo>
                <a:lnTo>
                  <a:pt x="1140572" y="22930"/>
                </a:lnTo>
                <a:lnTo>
                  <a:pt x="1174575" y="49196"/>
                </a:lnTo>
                <a:lnTo>
                  <a:pt x="1200841" y="83199"/>
                </a:lnTo>
                <a:lnTo>
                  <a:pt x="1217773" y="123339"/>
                </a:lnTo>
                <a:lnTo>
                  <a:pt x="1223771" y="168020"/>
                </a:lnTo>
                <a:lnTo>
                  <a:pt x="1223771" y="840104"/>
                </a:lnTo>
                <a:lnTo>
                  <a:pt x="1217773" y="884772"/>
                </a:lnTo>
                <a:lnTo>
                  <a:pt x="1200841" y="924909"/>
                </a:lnTo>
                <a:lnTo>
                  <a:pt x="1174575" y="958915"/>
                </a:lnTo>
                <a:lnTo>
                  <a:pt x="1140572" y="985186"/>
                </a:lnTo>
                <a:lnTo>
                  <a:pt x="1100432" y="1002124"/>
                </a:lnTo>
                <a:lnTo>
                  <a:pt x="1055751" y="1008125"/>
                </a:lnTo>
                <a:lnTo>
                  <a:pt x="168020" y="1008125"/>
                </a:lnTo>
                <a:lnTo>
                  <a:pt x="123339" y="1002124"/>
                </a:lnTo>
                <a:lnTo>
                  <a:pt x="83199" y="985186"/>
                </a:lnTo>
                <a:lnTo>
                  <a:pt x="49196" y="958915"/>
                </a:lnTo>
                <a:lnTo>
                  <a:pt x="22930" y="924909"/>
                </a:lnTo>
                <a:lnTo>
                  <a:pt x="5998" y="884772"/>
                </a:lnTo>
                <a:lnTo>
                  <a:pt x="0" y="840104"/>
                </a:lnTo>
                <a:lnTo>
                  <a:pt x="0" y="168020"/>
                </a:lnTo>
                <a:close/>
              </a:path>
            </a:pathLst>
          </a:custGeom>
          <a:ln w="19050">
            <a:solidFill>
              <a:srgbClr val="3A7327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F7B38952-09ED-872F-894A-833595035FE0}"/>
              </a:ext>
            </a:extLst>
          </p:cNvPr>
          <p:cNvSpPr/>
          <p:nvPr/>
        </p:nvSpPr>
        <p:spPr>
          <a:xfrm>
            <a:off x="6455390" y="5948147"/>
            <a:ext cx="759541" cy="90064"/>
          </a:xfrm>
          <a:custGeom>
            <a:avLst/>
            <a:gdLst/>
            <a:ahLst/>
            <a:cxnLst/>
            <a:rect l="l" t="t" r="r" b="b"/>
            <a:pathLst>
              <a:path w="642620" h="76200">
                <a:moveTo>
                  <a:pt x="565912" y="0"/>
                </a:moveTo>
                <a:lnTo>
                  <a:pt x="565912" y="76199"/>
                </a:lnTo>
                <a:lnTo>
                  <a:pt x="629412" y="44449"/>
                </a:lnTo>
                <a:lnTo>
                  <a:pt x="578612" y="44449"/>
                </a:lnTo>
                <a:lnTo>
                  <a:pt x="578612" y="31749"/>
                </a:lnTo>
                <a:lnTo>
                  <a:pt x="629412" y="31749"/>
                </a:lnTo>
                <a:lnTo>
                  <a:pt x="565912" y="0"/>
                </a:lnTo>
                <a:close/>
              </a:path>
              <a:path w="642620" h="76200">
                <a:moveTo>
                  <a:pt x="565912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65912" y="44449"/>
                </a:lnTo>
                <a:lnTo>
                  <a:pt x="565912" y="31749"/>
                </a:lnTo>
                <a:close/>
              </a:path>
              <a:path w="642620" h="76200">
                <a:moveTo>
                  <a:pt x="629412" y="31749"/>
                </a:moveTo>
                <a:lnTo>
                  <a:pt x="578612" y="31749"/>
                </a:lnTo>
                <a:lnTo>
                  <a:pt x="578612" y="44449"/>
                </a:lnTo>
                <a:lnTo>
                  <a:pt x="629412" y="44449"/>
                </a:lnTo>
                <a:lnTo>
                  <a:pt x="642112" y="38099"/>
                </a:lnTo>
                <a:lnTo>
                  <a:pt x="629412" y="31749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979F9DCA-179B-8D7C-8702-196A4DF8269C}"/>
              </a:ext>
            </a:extLst>
          </p:cNvPr>
          <p:cNvSpPr txBox="1"/>
          <p:nvPr/>
        </p:nvSpPr>
        <p:spPr>
          <a:xfrm>
            <a:off x="215928" y="1162010"/>
            <a:ext cx="8388321" cy="1061962"/>
          </a:xfrm>
          <a:prstGeom prst="rect">
            <a:avLst/>
          </a:prstGeom>
        </p:spPr>
        <p:txBody>
          <a:bodyPr vert="horz" wrap="square" lIns="0" tIns="157612" rIns="0" bIns="0" rtlCol="0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800" spc="-6" dirty="0">
                <a:latin typeface="Arial" panose="020B0604020202020204" pitchFamily="34" charset="0"/>
                <a:cs typeface="Arial" panose="020B0604020202020204" pitchFamily="34" charset="0"/>
              </a:rPr>
              <a:t>¿Cuál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8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8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" dirty="0">
                <a:latin typeface="Arial" panose="020B0604020202020204" pitchFamily="34" charset="0"/>
                <a:cs typeface="Arial" panose="020B0604020202020204" pitchFamily="34" charset="0"/>
              </a:rPr>
              <a:t>tamaño</a:t>
            </a:r>
            <a:r>
              <a:rPr sz="28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sz="28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8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8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6" dirty="0">
                <a:latin typeface="Arial" panose="020B0604020202020204" pitchFamily="34" charset="0"/>
                <a:cs typeface="Arial" panose="020B0604020202020204" pitchFamily="34" charset="0"/>
              </a:rPr>
              <a:t>salida?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7484" lvl="1" indent="-379006">
              <a:spcBef>
                <a:spcPts val="845"/>
              </a:spcBef>
              <a:buClr>
                <a:srgbClr val="89B833"/>
              </a:buClr>
              <a:buSzPct val="58333"/>
              <a:buFont typeface="Wingdings"/>
              <a:buChar char=""/>
              <a:tabLst>
                <a:tab pos="716734" algn="l"/>
                <a:tab pos="717484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mismo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que el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tamaño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entrada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29968F05-BE05-7C9B-4CA1-CC55D6A8F50B}"/>
              </a:ext>
            </a:extLst>
          </p:cNvPr>
          <p:cNvSpPr txBox="1"/>
          <p:nvPr/>
        </p:nvSpPr>
        <p:spPr>
          <a:xfrm>
            <a:off x="673288" y="2668410"/>
            <a:ext cx="9449982" cy="1779709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5518" rIns="0" bIns="0" rtlCol="0" anchor="t">
            <a:spAutoFit/>
          </a:bodyPr>
          <a:lstStyle/>
          <a:p>
            <a:pPr marL="107315">
              <a:spcBef>
                <a:spcPts val="201"/>
              </a:spcBef>
            </a:pPr>
            <a:r>
              <a:rPr sz="1891" b="1" spc="-6" dirty="0">
                <a:latin typeface="Courier New"/>
                <a:cs typeface="Courier New"/>
              </a:rPr>
              <a:t>palabras</a:t>
            </a:r>
            <a:r>
              <a:rPr sz="1891" b="1" spc="18" dirty="0">
                <a:latin typeface="Courier New"/>
                <a:cs typeface="Courier New"/>
              </a:rPr>
              <a:t> </a:t>
            </a:r>
            <a:r>
              <a:rPr sz="1891" b="1" dirty="0">
                <a:latin typeface="Courier New"/>
                <a:cs typeface="Courier New"/>
              </a:rPr>
              <a:t>=</a:t>
            </a:r>
            <a:r>
              <a:rPr sz="1891" b="1" spc="6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sc.parallelize(['HOLA',</a:t>
            </a:r>
            <a:r>
              <a:rPr sz="1891" b="1" spc="12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'Que',</a:t>
            </a:r>
            <a:r>
              <a:rPr sz="1891" b="1" spc="12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'TAL',</a:t>
            </a:r>
            <a:r>
              <a:rPr sz="1891" b="1" spc="12" dirty="0">
                <a:latin typeface="Courier New"/>
                <a:cs typeface="Courier New"/>
              </a:rPr>
              <a:t> </a:t>
            </a:r>
            <a:r>
              <a:rPr sz="1891" b="1" dirty="0">
                <a:latin typeface="Courier New"/>
                <a:cs typeface="Courier New"/>
              </a:rPr>
              <a:t>'Bien'])</a:t>
            </a:r>
            <a:endParaRPr lang="es-ES" sz="1891" dirty="0">
              <a:latin typeface="Courier New"/>
              <a:cs typeface="Courier New"/>
            </a:endParaRPr>
          </a:p>
          <a:p>
            <a:pPr marL="107315" marR="805180">
              <a:lnSpc>
                <a:spcPct val="272800"/>
              </a:lnSpc>
              <a:spcBef>
                <a:spcPts val="6"/>
              </a:spcBef>
            </a:pPr>
            <a:r>
              <a:rPr sz="1850" b="1" spc="-6" dirty="0">
                <a:latin typeface="Courier New"/>
                <a:cs typeface="Courier New"/>
              </a:rPr>
              <a:t>pal_minus</a:t>
            </a:r>
            <a:r>
              <a:rPr sz="1850" b="1" spc="24" dirty="0">
                <a:latin typeface="Courier New"/>
                <a:cs typeface="Courier New"/>
              </a:rPr>
              <a:t> </a:t>
            </a:r>
            <a:r>
              <a:rPr sz="1850" b="1" dirty="0">
                <a:latin typeface="Courier New"/>
                <a:cs typeface="Courier New"/>
              </a:rPr>
              <a:t>=</a:t>
            </a:r>
            <a:r>
              <a:rPr sz="1850" b="1" spc="30" dirty="0">
                <a:latin typeface="Courier New"/>
                <a:cs typeface="Courier New"/>
              </a:rPr>
              <a:t> </a:t>
            </a:r>
            <a:r>
              <a:rPr sz="1850" b="1" spc="-6" dirty="0" err="1">
                <a:latin typeface="Courier New"/>
                <a:cs typeface="Courier New"/>
              </a:rPr>
              <a:t>palabras.map</a:t>
            </a:r>
            <a:r>
              <a:rPr sz="1850" b="1" spc="-6" dirty="0">
                <a:latin typeface="Courier New"/>
                <a:cs typeface="Courier New"/>
              </a:rPr>
              <a:t>(lambda</a:t>
            </a:r>
            <a:r>
              <a:rPr sz="1850" b="1" spc="12" dirty="0">
                <a:latin typeface="Courier New"/>
                <a:cs typeface="Courier New"/>
              </a:rPr>
              <a:t> </a:t>
            </a:r>
            <a:r>
              <a:rPr sz="1850" b="1" spc="-6" dirty="0">
                <a:latin typeface="Courier New"/>
                <a:cs typeface="Courier New"/>
              </a:rPr>
              <a:t>elemento:</a:t>
            </a:r>
            <a:r>
              <a:rPr sz="1850" b="1" spc="35" dirty="0">
                <a:latin typeface="Courier New"/>
                <a:cs typeface="Courier New"/>
              </a:rPr>
              <a:t> </a:t>
            </a:r>
            <a:r>
              <a:rPr sz="1850" b="1" spc="-6" dirty="0" err="1">
                <a:latin typeface="Courier New"/>
                <a:cs typeface="Courier New"/>
              </a:rPr>
              <a:t>elemento.lower</a:t>
            </a:r>
            <a:r>
              <a:rPr sz="1850" b="1" spc="-6" dirty="0">
                <a:latin typeface="Courier New"/>
                <a:cs typeface="Courier New"/>
              </a:rPr>
              <a:t>()</a:t>
            </a:r>
            <a:r>
              <a:rPr lang="es-ES" sz="1850" b="1" spc="-6" dirty="0">
                <a:latin typeface="Courier New"/>
                <a:cs typeface="Courier New"/>
              </a:rPr>
              <a:t>)</a:t>
            </a:r>
          </a:p>
          <a:p>
            <a:pPr marL="107315" marR="805180">
              <a:lnSpc>
                <a:spcPct val="272800"/>
              </a:lnSpc>
              <a:spcBef>
                <a:spcPts val="6"/>
              </a:spcBef>
            </a:pPr>
            <a:r>
              <a:rPr lang="es-ES" sz="1850" b="1" spc="-1116" dirty="0">
                <a:latin typeface="Courier New"/>
                <a:cs typeface="Courier New"/>
              </a:rPr>
              <a:t> </a:t>
            </a:r>
            <a:r>
              <a:rPr lang="es-ES" sz="1850" b="1" spc="-6" dirty="0">
                <a:latin typeface="Courier New"/>
                <a:cs typeface="Courier New"/>
              </a:rPr>
              <a:t>pal</a:t>
            </a:r>
            <a:r>
              <a:rPr sz="1850" b="1" spc="-6" dirty="0">
                <a:latin typeface="Courier New"/>
                <a:cs typeface="Courier New"/>
              </a:rPr>
              <a:t>_</a:t>
            </a:r>
            <a:r>
              <a:rPr sz="1850" b="1" spc="-6" dirty="0" err="1">
                <a:latin typeface="Courier New"/>
                <a:cs typeface="Courier New"/>
              </a:rPr>
              <a:t>minus.collect</a:t>
            </a:r>
            <a:r>
              <a:rPr sz="1850" b="1" spc="-6" dirty="0">
                <a:latin typeface="Courier New"/>
                <a:cs typeface="Courier New"/>
              </a:rPr>
              <a:t>()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49BED1F7-9497-AAFF-7915-C6CB5942A1E6}"/>
              </a:ext>
            </a:extLst>
          </p:cNvPr>
          <p:cNvSpPr txBox="1"/>
          <p:nvPr/>
        </p:nvSpPr>
        <p:spPr>
          <a:xfrm>
            <a:off x="690666" y="4702779"/>
            <a:ext cx="2773041" cy="1777950"/>
          </a:xfrm>
          <a:prstGeom prst="rect">
            <a:avLst/>
          </a:prstGeom>
        </p:spPr>
        <p:txBody>
          <a:bodyPr vert="horz" wrap="square" lIns="0" tIns="147855" rIns="0" bIns="0" rtlCol="0">
            <a:spAutoFit/>
          </a:bodyPr>
          <a:lstStyle/>
          <a:p>
            <a:pPr algn="ctr">
              <a:spcBef>
                <a:spcPts val="1164"/>
              </a:spcBef>
            </a:pPr>
            <a:r>
              <a:rPr sz="2800" dirty="0">
                <a:latin typeface="Arial MT"/>
                <a:cs typeface="Arial MT"/>
              </a:rPr>
              <a:t>RDD:</a:t>
            </a:r>
            <a:r>
              <a:rPr sz="2800" spc="-53" dirty="0">
                <a:latin typeface="Arial MT"/>
                <a:cs typeface="Arial MT"/>
              </a:rPr>
              <a:t> </a:t>
            </a:r>
            <a:r>
              <a:rPr sz="2800" spc="-6" dirty="0">
                <a:latin typeface="Arial MT"/>
                <a:cs typeface="Arial MT"/>
              </a:rPr>
              <a:t>palabras</a:t>
            </a:r>
            <a:endParaRPr sz="2800" dirty="0">
              <a:latin typeface="Arial MT"/>
              <a:cs typeface="Arial MT"/>
            </a:endParaRPr>
          </a:p>
          <a:p>
            <a:pPr marL="1501" algn="ctr">
              <a:spcBef>
                <a:spcPts val="703"/>
              </a:spcBef>
            </a:pPr>
            <a:r>
              <a:rPr b="1" dirty="0">
                <a:latin typeface="Courier New"/>
                <a:cs typeface="Courier New"/>
              </a:rPr>
              <a:t>['HOLA',</a:t>
            </a:r>
            <a:endParaRPr dirty="0">
              <a:latin typeface="Courier New"/>
              <a:cs typeface="Courier New"/>
            </a:endParaRPr>
          </a:p>
          <a:p>
            <a:pPr marL="1501" algn="ctr"/>
            <a:r>
              <a:rPr b="1" spc="-6" dirty="0">
                <a:latin typeface="Courier New"/>
                <a:cs typeface="Courier New"/>
              </a:rPr>
              <a:t>'Que',</a:t>
            </a:r>
            <a:endParaRPr dirty="0">
              <a:latin typeface="Courier New"/>
              <a:cs typeface="Courier New"/>
            </a:endParaRPr>
          </a:p>
          <a:p>
            <a:pPr marL="1501" algn="ctr"/>
            <a:r>
              <a:rPr b="1" spc="-6" dirty="0">
                <a:latin typeface="Courier New"/>
                <a:cs typeface="Courier New"/>
              </a:rPr>
              <a:t>'TAL',</a:t>
            </a:r>
            <a:endParaRPr dirty="0">
              <a:latin typeface="Courier New"/>
              <a:cs typeface="Courier New"/>
            </a:endParaRPr>
          </a:p>
          <a:p>
            <a:pPr marL="2252" algn="ctr">
              <a:spcBef>
                <a:spcPts val="35"/>
              </a:spcBef>
            </a:pPr>
            <a:r>
              <a:rPr b="1" dirty="0">
                <a:latin typeface="Courier New"/>
                <a:cs typeface="Courier New"/>
              </a:rPr>
              <a:t>'Bien']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B19EC5CF-C6C1-7B79-EE27-A9A9BCE99B2A}"/>
              </a:ext>
            </a:extLst>
          </p:cNvPr>
          <p:cNvSpPr txBox="1"/>
          <p:nvPr/>
        </p:nvSpPr>
        <p:spPr>
          <a:xfrm>
            <a:off x="4019929" y="4763477"/>
            <a:ext cx="2887094" cy="1751484"/>
          </a:xfrm>
          <a:prstGeom prst="rect">
            <a:avLst/>
          </a:prstGeom>
        </p:spPr>
        <p:txBody>
          <a:bodyPr vert="horz" wrap="square" lIns="0" tIns="134345" rIns="0" bIns="0" rtlCol="0">
            <a:spAutoFit/>
          </a:bodyPr>
          <a:lstStyle/>
          <a:p>
            <a:pPr algn="ctr">
              <a:spcBef>
                <a:spcPts val="1057"/>
              </a:spcBef>
            </a:pPr>
            <a:r>
              <a:rPr sz="2800" dirty="0">
                <a:latin typeface="Arial MT"/>
                <a:cs typeface="Arial MT"/>
              </a:rPr>
              <a:t>RDD:</a:t>
            </a:r>
            <a:r>
              <a:rPr sz="2800" spc="-53" dirty="0">
                <a:latin typeface="Arial MT"/>
                <a:cs typeface="Arial MT"/>
              </a:rPr>
              <a:t> </a:t>
            </a:r>
            <a:r>
              <a:rPr sz="2800" spc="-6" dirty="0">
                <a:latin typeface="Arial MT"/>
                <a:cs typeface="Arial MT"/>
              </a:rPr>
              <a:t>pal_minus</a:t>
            </a:r>
            <a:endParaRPr sz="2800" dirty="0">
              <a:latin typeface="Arial MT"/>
              <a:cs typeface="Arial MT"/>
            </a:endParaRPr>
          </a:p>
          <a:p>
            <a:pPr marL="69045" algn="ctr">
              <a:spcBef>
                <a:spcPts val="632"/>
              </a:spcBef>
            </a:pPr>
            <a:r>
              <a:rPr b="1" spc="-6" dirty="0">
                <a:latin typeface="Courier New"/>
                <a:cs typeface="Courier New"/>
              </a:rPr>
              <a:t>['hola',</a:t>
            </a:r>
            <a:endParaRPr dirty="0">
              <a:latin typeface="Courier New"/>
              <a:cs typeface="Courier New"/>
            </a:endParaRPr>
          </a:p>
          <a:p>
            <a:pPr marL="69797" algn="ctr"/>
            <a:r>
              <a:rPr lang="es-ES" b="1" spc="-6" dirty="0">
                <a:latin typeface="Courier New"/>
                <a:cs typeface="Courier New"/>
              </a:rPr>
              <a:t>'</a:t>
            </a:r>
            <a:r>
              <a:rPr b="1" spc="-6" dirty="0">
                <a:latin typeface="Courier New"/>
                <a:cs typeface="Courier New"/>
              </a:rPr>
              <a:t>que',</a:t>
            </a:r>
            <a:endParaRPr dirty="0">
              <a:latin typeface="Courier New"/>
              <a:cs typeface="Courier New"/>
            </a:endParaRPr>
          </a:p>
          <a:p>
            <a:pPr marL="69797" algn="ctr"/>
            <a:r>
              <a:rPr lang="es-ES" b="1" spc="-6" dirty="0">
                <a:latin typeface="Courier New"/>
                <a:cs typeface="Courier New"/>
              </a:rPr>
              <a:t>'</a:t>
            </a:r>
            <a:r>
              <a:rPr b="1" spc="-6" dirty="0" err="1">
                <a:latin typeface="Courier New"/>
                <a:cs typeface="Courier New"/>
              </a:rPr>
              <a:t>tal</a:t>
            </a:r>
            <a:r>
              <a:rPr b="1" spc="-6" dirty="0">
                <a:latin typeface="Courier New"/>
                <a:cs typeface="Courier New"/>
              </a:rPr>
              <a:t>',</a:t>
            </a:r>
            <a:endParaRPr dirty="0">
              <a:latin typeface="Courier New"/>
              <a:cs typeface="Courier New"/>
            </a:endParaRPr>
          </a:p>
          <a:p>
            <a:pPr marL="68296" algn="ctr"/>
            <a:r>
              <a:rPr b="1" spc="-6" dirty="0">
                <a:latin typeface="Courier New"/>
                <a:cs typeface="Courier New"/>
              </a:rPr>
              <a:t>'bien']</a:t>
            </a:r>
            <a:endParaRPr sz="1418" dirty="0">
              <a:latin typeface="Courier New"/>
              <a:cs typeface="Courier New"/>
            </a:endParaRPr>
          </a:p>
        </p:txBody>
      </p:sp>
      <p:grpSp>
        <p:nvGrpSpPr>
          <p:cNvPr id="29" name="object 17">
            <a:extLst>
              <a:ext uri="{FF2B5EF4-FFF2-40B4-BE49-F238E27FC236}">
                <a16:creationId xmlns:a16="http://schemas.microsoft.com/office/drawing/2014/main" id="{9C83B639-0814-0BBA-9B50-89C934CAA99E}"/>
              </a:ext>
            </a:extLst>
          </p:cNvPr>
          <p:cNvGrpSpPr/>
          <p:nvPr/>
        </p:nvGrpSpPr>
        <p:grpSpPr>
          <a:xfrm>
            <a:off x="211943" y="3375884"/>
            <a:ext cx="448069" cy="364760"/>
            <a:chOff x="205740" y="1645920"/>
            <a:chExt cx="379095" cy="308610"/>
          </a:xfrm>
        </p:grpSpPr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56026EBA-7026-B67C-E5B8-B9D1234964DB}"/>
                </a:ext>
              </a:extLst>
            </p:cNvPr>
            <p:cNvSpPr/>
            <p:nvPr/>
          </p:nvSpPr>
          <p:spPr>
            <a:xfrm>
              <a:off x="215265" y="1655445"/>
              <a:ext cx="360045" cy="289560"/>
            </a:xfrm>
            <a:custGeom>
              <a:avLst/>
              <a:gdLst/>
              <a:ahLst/>
              <a:cxnLst/>
              <a:rect l="l" t="t" r="r" b="b"/>
              <a:pathLst>
                <a:path w="360045" h="289560">
                  <a:moveTo>
                    <a:pt x="214883" y="0"/>
                  </a:moveTo>
                  <a:lnTo>
                    <a:pt x="214883" y="72389"/>
                  </a:lnTo>
                  <a:lnTo>
                    <a:pt x="0" y="72389"/>
                  </a:lnTo>
                  <a:lnTo>
                    <a:pt x="0" y="217169"/>
                  </a:lnTo>
                  <a:lnTo>
                    <a:pt x="214883" y="217169"/>
                  </a:lnTo>
                  <a:lnTo>
                    <a:pt x="214883" y="289559"/>
                  </a:lnTo>
                  <a:lnTo>
                    <a:pt x="359664" y="144779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1" name="object 19">
              <a:extLst>
                <a:ext uri="{FF2B5EF4-FFF2-40B4-BE49-F238E27FC236}">
                  <a16:creationId xmlns:a16="http://schemas.microsoft.com/office/drawing/2014/main" id="{2694FD0E-27BB-3327-AD66-61585E638F0F}"/>
                </a:ext>
              </a:extLst>
            </p:cNvPr>
            <p:cNvSpPr/>
            <p:nvPr/>
          </p:nvSpPr>
          <p:spPr>
            <a:xfrm>
              <a:off x="215265" y="1655445"/>
              <a:ext cx="360045" cy="289560"/>
            </a:xfrm>
            <a:custGeom>
              <a:avLst/>
              <a:gdLst/>
              <a:ahLst/>
              <a:cxnLst/>
              <a:rect l="l" t="t" r="r" b="b"/>
              <a:pathLst>
                <a:path w="360045" h="289560">
                  <a:moveTo>
                    <a:pt x="0" y="72389"/>
                  </a:moveTo>
                  <a:lnTo>
                    <a:pt x="214883" y="72389"/>
                  </a:lnTo>
                  <a:lnTo>
                    <a:pt x="214883" y="0"/>
                  </a:lnTo>
                  <a:lnTo>
                    <a:pt x="359664" y="144779"/>
                  </a:lnTo>
                  <a:lnTo>
                    <a:pt x="214883" y="289559"/>
                  </a:lnTo>
                  <a:lnTo>
                    <a:pt x="214883" y="217169"/>
                  </a:lnTo>
                  <a:lnTo>
                    <a:pt x="0" y="217169"/>
                  </a:lnTo>
                  <a:lnTo>
                    <a:pt x="0" y="72389"/>
                  </a:lnTo>
                  <a:close/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32" name="object 14">
            <a:extLst>
              <a:ext uri="{FF2B5EF4-FFF2-40B4-BE49-F238E27FC236}">
                <a16:creationId xmlns:a16="http://schemas.microsoft.com/office/drawing/2014/main" id="{4794F42E-78C2-9BC4-2744-A2815A8DF9AC}"/>
              </a:ext>
            </a:extLst>
          </p:cNvPr>
          <p:cNvSpPr txBox="1"/>
          <p:nvPr/>
        </p:nvSpPr>
        <p:spPr>
          <a:xfrm>
            <a:off x="7487372" y="5778500"/>
            <a:ext cx="2794991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['hola',</a:t>
            </a:r>
            <a:r>
              <a:rPr sz="2127" spc="-53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'que',</a:t>
            </a:r>
            <a:r>
              <a:rPr sz="2127" spc="-53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'tal',</a:t>
            </a:r>
            <a:r>
              <a:rPr sz="2127" spc="-41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'bien']</a:t>
            </a:r>
            <a:endParaRPr sz="2127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8436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Historia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68910"/>
            <a:ext cx="4946650" cy="25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D792821-4AE0-1CEC-68A6-70C2F98973C5}"/>
              </a:ext>
            </a:extLst>
          </p:cNvPr>
          <p:cNvSpPr txBox="1"/>
          <p:nvPr/>
        </p:nvSpPr>
        <p:spPr>
          <a:xfrm>
            <a:off x="234750" y="1388703"/>
            <a:ext cx="10439400" cy="5608997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393065" marR="726440" indent="-37782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surge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dentro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sz="2400" spc="-7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investigación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en Berkeley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marR="726440" indent="-37782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lang="es-ES"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marR="44450" indent="-37782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era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hacer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algo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consultas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sz="2400" spc="-7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interactivas.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2400" dirty="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 marR="44450">
              <a:spcBef>
                <a:spcPts val="827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ahí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en vez de disco.</a:t>
            </a:r>
            <a:endParaRPr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 marR="44450">
              <a:spcBef>
                <a:spcPts val="827"/>
              </a:spcBef>
              <a:tabLst>
                <a:tab pos="392515" algn="l"/>
                <a:tab pos="393265" algn="l"/>
              </a:tabLst>
            </a:pPr>
            <a:endParaRPr lang="es-ES"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indent="-37782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En 2010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hace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abierto</a:t>
            </a:r>
            <a:endParaRPr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indent="-37782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lang="es-ES"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indent="-37782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transfiere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fundación</a:t>
            </a:r>
            <a:r>
              <a:rPr sz="2400" spc="-1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Apache.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indent="-37782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lang="es-ES"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indent="-37782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Spin-off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databricks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827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lang="es-ES" sz="24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065" indent="-377825"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Actualmente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multitud de entornos y en las 3 grandes CLOUD.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2C1DC943-E24F-3CF5-20A6-5BD8CC4994E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2188" y="4330700"/>
            <a:ext cx="1994429" cy="838200"/>
          </a:xfrm>
          <a:prstGeom prst="rect">
            <a:avLst/>
          </a:prstGeom>
        </p:spPr>
      </p:pic>
      <p:pic>
        <p:nvPicPr>
          <p:cNvPr id="12" name="Imagen 9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CFF5A6A-3EDC-0EE0-B776-B0FAB757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73" y="4940300"/>
            <a:ext cx="2535753" cy="12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Transformación “</a:t>
            </a:r>
            <a:r>
              <a:rPr lang="es-ES" dirty="0" err="1"/>
              <a:t>filter</a:t>
            </a:r>
            <a:r>
              <a:rPr lang="es-ES" dirty="0"/>
              <a:t>()”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413250" cy="2616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70991318-C126-D05C-F139-0225B7D0E19C}"/>
              </a:ext>
            </a:extLst>
          </p:cNvPr>
          <p:cNvSpPr txBox="1"/>
          <p:nvPr/>
        </p:nvSpPr>
        <p:spPr>
          <a:xfrm>
            <a:off x="143220" y="4511185"/>
            <a:ext cx="8387659" cy="962515"/>
          </a:xfrm>
          <a:prstGeom prst="rect">
            <a:avLst/>
          </a:prstGeom>
        </p:spPr>
        <p:txBody>
          <a:bodyPr vert="horz" wrap="square" lIns="0" tIns="120086" rIns="0" bIns="0" rtlCol="0">
            <a:spAutoFit/>
          </a:bodyPr>
          <a:lstStyle/>
          <a:p>
            <a:pPr marL="393265" indent="-378255">
              <a:spcBef>
                <a:spcPts val="946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Resultado: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[1,2,3,4,5]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12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sz="2400" spc="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[2,4]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>
              <a:spcBef>
                <a:spcPts val="827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2400" b="1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sz="240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40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40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pasa</a:t>
            </a:r>
            <a:r>
              <a:rPr sz="240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sz="240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debe: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E1CD5E18-66D1-7518-FB69-6913FB16E345}"/>
              </a:ext>
            </a:extLst>
          </p:cNvPr>
          <p:cNvSpPr txBox="1"/>
          <p:nvPr/>
        </p:nvSpPr>
        <p:spPr>
          <a:xfrm>
            <a:off x="342317" y="5784779"/>
            <a:ext cx="10487038" cy="121292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38478" marR="96815" indent="-324219">
              <a:spcBef>
                <a:spcPts val="118"/>
              </a:spcBef>
              <a:buClr>
                <a:srgbClr val="539E39"/>
              </a:buClr>
              <a:buSzPct val="68421"/>
              <a:buFont typeface="Wingdings"/>
              <a:buChar char=""/>
              <a:tabLst>
                <a:tab pos="338478" algn="l"/>
                <a:tab pos="339229" algn="l"/>
                <a:tab pos="4012958" algn="l"/>
              </a:tabLst>
            </a:pP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Recib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único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parámetro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serán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individuales del </a:t>
            </a:r>
            <a:r>
              <a:rPr sz="2400" spc="-60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partida</a:t>
            </a:r>
          </a:p>
          <a:p>
            <a:pPr marL="339229" indent="-324219">
              <a:spcBef>
                <a:spcPts val="709"/>
              </a:spcBef>
              <a:buClr>
                <a:srgbClr val="539E39"/>
              </a:buClr>
              <a:buSzPct val="68421"/>
              <a:buFont typeface="Wingdings"/>
              <a:buChar char=""/>
              <a:tabLst>
                <a:tab pos="338478" algn="l"/>
                <a:tab pos="339229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Devolver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 True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 False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indicar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si el elemento</a:t>
            </a:r>
            <a:r>
              <a:rPr sz="24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pasa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 no el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filtro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object 6">
            <a:extLst>
              <a:ext uri="{FF2B5EF4-FFF2-40B4-BE49-F238E27FC236}">
                <a16:creationId xmlns:a16="http://schemas.microsoft.com/office/drawing/2014/main" id="{E680D17A-7309-062E-41F1-BDAA3069A20D}"/>
              </a:ext>
            </a:extLst>
          </p:cNvPr>
          <p:cNvGrpSpPr/>
          <p:nvPr/>
        </p:nvGrpSpPr>
        <p:grpSpPr>
          <a:xfrm>
            <a:off x="700130" y="2377968"/>
            <a:ext cx="8418496" cy="1210613"/>
            <a:chOff x="1109281" y="1465135"/>
            <a:chExt cx="6710045" cy="1024255"/>
          </a:xfrm>
        </p:grpSpPr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D1730648-11AE-6B58-D936-230E525E87F4}"/>
                </a:ext>
              </a:extLst>
            </p:cNvPr>
            <p:cNvSpPr/>
            <p:nvPr/>
          </p:nvSpPr>
          <p:spPr>
            <a:xfrm>
              <a:off x="1115949" y="1471802"/>
              <a:ext cx="6696709" cy="1010919"/>
            </a:xfrm>
            <a:custGeom>
              <a:avLst/>
              <a:gdLst/>
              <a:ahLst/>
              <a:cxnLst/>
              <a:rect l="l" t="t" r="r" b="b"/>
              <a:pathLst>
                <a:path w="6696709" h="1010919">
                  <a:moveTo>
                    <a:pt x="6696456" y="0"/>
                  </a:moveTo>
                  <a:lnTo>
                    <a:pt x="0" y="0"/>
                  </a:lnTo>
                  <a:lnTo>
                    <a:pt x="0" y="1010412"/>
                  </a:lnTo>
                  <a:lnTo>
                    <a:pt x="6696456" y="1010412"/>
                  </a:lnTo>
                  <a:lnTo>
                    <a:pt x="669645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192F220E-D558-C33A-AFE2-3433C66658DC}"/>
                </a:ext>
              </a:extLst>
            </p:cNvPr>
            <p:cNvSpPr/>
            <p:nvPr/>
          </p:nvSpPr>
          <p:spPr>
            <a:xfrm>
              <a:off x="1115949" y="1471802"/>
              <a:ext cx="6696709" cy="1010919"/>
            </a:xfrm>
            <a:custGeom>
              <a:avLst/>
              <a:gdLst/>
              <a:ahLst/>
              <a:cxnLst/>
              <a:rect l="l" t="t" r="r" b="b"/>
              <a:pathLst>
                <a:path w="6696709" h="1010919">
                  <a:moveTo>
                    <a:pt x="0" y="1010412"/>
                  </a:moveTo>
                  <a:lnTo>
                    <a:pt x="6696456" y="1010412"/>
                  </a:lnTo>
                  <a:lnTo>
                    <a:pt x="6696456" y="0"/>
                  </a:lnTo>
                  <a:lnTo>
                    <a:pt x="0" y="0"/>
                  </a:lnTo>
                  <a:lnTo>
                    <a:pt x="0" y="1010412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F6868BD1-F5B2-F372-0B7B-5349DB2CD951}"/>
              </a:ext>
            </a:extLst>
          </p:cNvPr>
          <p:cNvSpPr txBox="1"/>
          <p:nvPr/>
        </p:nvSpPr>
        <p:spPr>
          <a:xfrm>
            <a:off x="235719" y="1228482"/>
            <a:ext cx="9230076" cy="2340218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marR="6004" indent="-378255">
              <a:spcBef>
                <a:spcPts val="118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Filtra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manteniendo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solo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cumplan </a:t>
            </a:r>
            <a:r>
              <a:rPr sz="2400" spc="-7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determinada 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condición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marR="6004" indent="-378255">
              <a:spcBef>
                <a:spcPts val="118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3164">
              <a:spcBef>
                <a:spcPts val="786"/>
              </a:spcBef>
            </a:pPr>
            <a:r>
              <a:rPr sz="1891" b="1" spc="-6" dirty="0">
                <a:latin typeface="Courier New"/>
                <a:cs typeface="Courier New"/>
              </a:rPr>
              <a:t>numeros</a:t>
            </a:r>
            <a:r>
              <a:rPr sz="1891" b="1" spc="6" dirty="0">
                <a:latin typeface="Courier New"/>
                <a:cs typeface="Courier New"/>
              </a:rPr>
              <a:t> </a:t>
            </a:r>
            <a:r>
              <a:rPr sz="1891" b="1" dirty="0">
                <a:latin typeface="Courier New"/>
                <a:cs typeface="Courier New"/>
              </a:rPr>
              <a:t>=</a:t>
            </a:r>
            <a:r>
              <a:rPr sz="1891" b="1" spc="12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sc.parallelize([1,2,3,4,5])</a:t>
            </a:r>
            <a:endParaRPr sz="1891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127" dirty="0">
              <a:latin typeface="Courier New"/>
              <a:cs typeface="Courier New"/>
            </a:endParaRPr>
          </a:p>
          <a:p>
            <a:pPr marL="613164">
              <a:spcBef>
                <a:spcPts val="1519"/>
              </a:spcBef>
            </a:pPr>
            <a:r>
              <a:rPr lang="es-ES" sz="1891" b="1" spc="-6" dirty="0" err="1">
                <a:latin typeface="Courier New"/>
                <a:cs typeface="Courier New"/>
              </a:rPr>
              <a:t>pares_rdd</a:t>
            </a:r>
            <a:r>
              <a:rPr sz="1891" b="1" spc="12" dirty="0">
                <a:latin typeface="Courier New"/>
                <a:cs typeface="Courier New"/>
              </a:rPr>
              <a:t> </a:t>
            </a:r>
            <a:r>
              <a:rPr sz="1891" b="1" dirty="0">
                <a:latin typeface="Courier New"/>
                <a:cs typeface="Courier New"/>
              </a:rPr>
              <a:t>=</a:t>
            </a:r>
            <a:r>
              <a:rPr sz="1891" b="1" spc="24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numeros.filter(lambda</a:t>
            </a:r>
            <a:r>
              <a:rPr sz="1891" b="1" spc="24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elemento:</a:t>
            </a:r>
            <a:r>
              <a:rPr sz="1891" b="1" spc="18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elemento%2==0)</a:t>
            </a:r>
            <a:endParaRPr sz="1891" dirty="0">
              <a:latin typeface="Courier New"/>
              <a:cs typeface="Courier New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26E4620-B054-EF33-D6D2-A8176684B694}"/>
              </a:ext>
            </a:extLst>
          </p:cNvPr>
          <p:cNvGrpSpPr/>
          <p:nvPr/>
        </p:nvGrpSpPr>
        <p:grpSpPr>
          <a:xfrm>
            <a:off x="7544256" y="3848272"/>
            <a:ext cx="3149244" cy="1092028"/>
            <a:chOff x="7544256" y="3848272"/>
            <a:chExt cx="3149244" cy="1092028"/>
          </a:xfrm>
        </p:grpSpPr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AB2DF8D0-1005-E761-373D-8F4581767663}"/>
                </a:ext>
              </a:extLst>
            </p:cNvPr>
            <p:cNvSpPr/>
            <p:nvPr/>
          </p:nvSpPr>
          <p:spPr>
            <a:xfrm>
              <a:off x="7544256" y="3848272"/>
              <a:ext cx="3149244" cy="1092028"/>
            </a:xfrm>
            <a:custGeom>
              <a:avLst/>
              <a:gdLst/>
              <a:ahLst/>
              <a:cxnLst/>
              <a:rect l="l" t="t" r="r" b="b"/>
              <a:pathLst>
                <a:path w="2664459" h="923925">
                  <a:moveTo>
                    <a:pt x="0" y="923544"/>
                  </a:moveTo>
                  <a:lnTo>
                    <a:pt x="2663952" y="923544"/>
                  </a:lnTo>
                  <a:lnTo>
                    <a:pt x="2663952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solidFill>
              <a:srgbClr val="FFC000"/>
            </a:solidFill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F75DA966-F910-2C5E-FA9C-4CD84EC7F31E}"/>
                </a:ext>
              </a:extLst>
            </p:cNvPr>
            <p:cNvSpPr txBox="1"/>
            <p:nvPr/>
          </p:nvSpPr>
          <p:spPr>
            <a:xfrm>
              <a:off x="7544256" y="3873500"/>
              <a:ext cx="3137235" cy="976820"/>
            </a:xfrm>
            <a:prstGeom prst="rect">
              <a:avLst/>
            </a:prstGeom>
          </p:spPr>
          <p:txBody>
            <a:bodyPr vert="horz" wrap="square" lIns="0" tIns="24017" rIns="0" bIns="0" rtlCol="0">
              <a:spAutoFit/>
            </a:bodyPr>
            <a:lstStyle/>
            <a:p>
              <a:pPr marL="102069" marR="174118">
                <a:lnSpc>
                  <a:spcPct val="97100"/>
                </a:lnSpc>
                <a:spcBef>
                  <a:spcPts val="189"/>
                </a:spcBef>
              </a:pPr>
              <a:r>
                <a:rPr sz="2127" spc="-6" dirty="0">
                  <a:latin typeface="Arial MT"/>
                  <a:cs typeface="Arial MT"/>
                </a:rPr>
                <a:t>Función que se aplica a </a:t>
              </a:r>
              <a:r>
                <a:rPr sz="2127" spc="-585" dirty="0">
                  <a:latin typeface="Arial MT"/>
                  <a:cs typeface="Arial MT"/>
                </a:rPr>
                <a:t> </a:t>
              </a:r>
              <a:r>
                <a:rPr sz="2127" spc="-6" dirty="0">
                  <a:latin typeface="Arial MT"/>
                  <a:cs typeface="Arial MT"/>
                </a:rPr>
                <a:t>cada elemento para </a:t>
              </a:r>
              <a:r>
                <a:rPr sz="2127" dirty="0">
                  <a:latin typeface="Arial MT"/>
                  <a:cs typeface="Arial MT"/>
                </a:rPr>
                <a:t> </a:t>
              </a:r>
              <a:r>
                <a:rPr sz="2127" spc="-6" dirty="0">
                  <a:latin typeface="Arial MT"/>
                  <a:cs typeface="Arial MT"/>
                </a:rPr>
                <a:t>filtrarlo</a:t>
              </a:r>
              <a:endParaRPr sz="2127" dirty="0">
                <a:latin typeface="Arial MT"/>
                <a:cs typeface="Arial MT"/>
              </a:endParaRPr>
            </a:p>
          </p:txBody>
        </p:sp>
      </p:grpSp>
      <p:sp>
        <p:nvSpPr>
          <p:cNvPr id="23" name="object 12">
            <a:extLst>
              <a:ext uri="{FF2B5EF4-FFF2-40B4-BE49-F238E27FC236}">
                <a16:creationId xmlns:a16="http://schemas.microsoft.com/office/drawing/2014/main" id="{FB23CD7E-0C12-851F-971E-840CBF02FE5C}"/>
              </a:ext>
            </a:extLst>
          </p:cNvPr>
          <p:cNvSpPr/>
          <p:nvPr/>
        </p:nvSpPr>
        <p:spPr>
          <a:xfrm>
            <a:off x="6318250" y="3690494"/>
            <a:ext cx="976446" cy="640206"/>
          </a:xfrm>
          <a:custGeom>
            <a:avLst/>
            <a:gdLst/>
            <a:ahLst/>
            <a:cxnLst/>
            <a:rect l="l" t="t" r="r" b="b"/>
            <a:pathLst>
              <a:path w="826135" h="541655">
                <a:moveTo>
                  <a:pt x="756816" y="508064"/>
                </a:moveTo>
                <a:lnTo>
                  <a:pt x="741172" y="532129"/>
                </a:lnTo>
                <a:lnTo>
                  <a:pt x="825881" y="541654"/>
                </a:lnTo>
                <a:lnTo>
                  <a:pt x="810192" y="514984"/>
                </a:lnTo>
                <a:lnTo>
                  <a:pt x="767461" y="514984"/>
                </a:lnTo>
                <a:lnTo>
                  <a:pt x="756816" y="508064"/>
                </a:lnTo>
                <a:close/>
              </a:path>
              <a:path w="826135" h="541655">
                <a:moveTo>
                  <a:pt x="767128" y="492202"/>
                </a:moveTo>
                <a:lnTo>
                  <a:pt x="756816" y="508064"/>
                </a:lnTo>
                <a:lnTo>
                  <a:pt x="767461" y="514984"/>
                </a:lnTo>
                <a:lnTo>
                  <a:pt x="777748" y="499109"/>
                </a:lnTo>
                <a:lnTo>
                  <a:pt x="767128" y="492202"/>
                </a:lnTo>
                <a:close/>
              </a:path>
              <a:path w="826135" h="541655">
                <a:moveTo>
                  <a:pt x="782701" y="468248"/>
                </a:moveTo>
                <a:lnTo>
                  <a:pt x="767128" y="492202"/>
                </a:lnTo>
                <a:lnTo>
                  <a:pt x="777748" y="499109"/>
                </a:lnTo>
                <a:lnTo>
                  <a:pt x="767461" y="514984"/>
                </a:lnTo>
                <a:lnTo>
                  <a:pt x="810192" y="514984"/>
                </a:lnTo>
                <a:lnTo>
                  <a:pt x="782701" y="468248"/>
                </a:lnTo>
                <a:close/>
              </a:path>
              <a:path w="826135" h="541655">
                <a:moveTo>
                  <a:pt x="10414" y="0"/>
                </a:moveTo>
                <a:lnTo>
                  <a:pt x="0" y="16001"/>
                </a:lnTo>
                <a:lnTo>
                  <a:pt x="756816" y="508064"/>
                </a:lnTo>
                <a:lnTo>
                  <a:pt x="767128" y="492202"/>
                </a:lnTo>
                <a:lnTo>
                  <a:pt x="104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9DC3B5CD-B855-7357-7F18-E14D03B59919}"/>
              </a:ext>
            </a:extLst>
          </p:cNvPr>
          <p:cNvSpPr/>
          <p:nvPr/>
        </p:nvSpPr>
        <p:spPr>
          <a:xfrm>
            <a:off x="4546594" y="3221765"/>
            <a:ext cx="4572032" cy="447981"/>
          </a:xfrm>
          <a:custGeom>
            <a:avLst/>
            <a:gdLst/>
            <a:ahLst/>
            <a:cxnLst/>
            <a:rect l="l" t="t" r="r" b="b"/>
            <a:pathLst>
              <a:path w="3543300" h="288289">
                <a:moveTo>
                  <a:pt x="0" y="144018"/>
                </a:moveTo>
                <a:lnTo>
                  <a:pt x="28545" y="118140"/>
                </a:lnTo>
                <a:lnTo>
                  <a:pt x="85503" y="99705"/>
                </a:lnTo>
                <a:lnTo>
                  <a:pt x="139231" y="87975"/>
                </a:lnTo>
                <a:lnTo>
                  <a:pt x="204834" y="76751"/>
                </a:lnTo>
                <a:lnTo>
                  <a:pt x="281685" y="66085"/>
                </a:lnTo>
                <a:lnTo>
                  <a:pt x="324133" y="60977"/>
                </a:lnTo>
                <a:lnTo>
                  <a:pt x="369159" y="56028"/>
                </a:lnTo>
                <a:lnTo>
                  <a:pt x="416685" y="51244"/>
                </a:lnTo>
                <a:lnTo>
                  <a:pt x="466632" y="46631"/>
                </a:lnTo>
                <a:lnTo>
                  <a:pt x="518922" y="42195"/>
                </a:lnTo>
                <a:lnTo>
                  <a:pt x="573476" y="37944"/>
                </a:lnTo>
                <a:lnTo>
                  <a:pt x="630217" y="33883"/>
                </a:lnTo>
                <a:lnTo>
                  <a:pt x="689067" y="30019"/>
                </a:lnTo>
                <a:lnTo>
                  <a:pt x="749947" y="26358"/>
                </a:lnTo>
                <a:lnTo>
                  <a:pt x="812779" y="22906"/>
                </a:lnTo>
                <a:lnTo>
                  <a:pt x="877485" y="19670"/>
                </a:lnTo>
                <a:lnTo>
                  <a:pt x="943986" y="16657"/>
                </a:lnTo>
                <a:lnTo>
                  <a:pt x="1012205" y="13872"/>
                </a:lnTo>
                <a:lnTo>
                  <a:pt x="1082063" y="11322"/>
                </a:lnTo>
                <a:lnTo>
                  <a:pt x="1153482" y="9014"/>
                </a:lnTo>
                <a:lnTo>
                  <a:pt x="1226385" y="6953"/>
                </a:lnTo>
                <a:lnTo>
                  <a:pt x="1300691" y="5147"/>
                </a:lnTo>
                <a:lnTo>
                  <a:pt x="1376324" y="3600"/>
                </a:lnTo>
                <a:lnTo>
                  <a:pt x="1453206" y="2321"/>
                </a:lnTo>
                <a:lnTo>
                  <a:pt x="1531257" y="1315"/>
                </a:lnTo>
                <a:lnTo>
                  <a:pt x="1610400" y="588"/>
                </a:lnTo>
                <a:lnTo>
                  <a:pt x="1690557" y="148"/>
                </a:lnTo>
                <a:lnTo>
                  <a:pt x="1771650" y="0"/>
                </a:lnTo>
                <a:lnTo>
                  <a:pt x="1852742" y="148"/>
                </a:lnTo>
                <a:lnTo>
                  <a:pt x="1932899" y="588"/>
                </a:lnTo>
                <a:lnTo>
                  <a:pt x="2012042" y="1315"/>
                </a:lnTo>
                <a:lnTo>
                  <a:pt x="2090093" y="2321"/>
                </a:lnTo>
                <a:lnTo>
                  <a:pt x="2166975" y="3600"/>
                </a:lnTo>
                <a:lnTo>
                  <a:pt x="2242608" y="5147"/>
                </a:lnTo>
                <a:lnTo>
                  <a:pt x="2316914" y="6953"/>
                </a:lnTo>
                <a:lnTo>
                  <a:pt x="2389817" y="9014"/>
                </a:lnTo>
                <a:lnTo>
                  <a:pt x="2461236" y="11322"/>
                </a:lnTo>
                <a:lnTo>
                  <a:pt x="2531094" y="13872"/>
                </a:lnTo>
                <a:lnTo>
                  <a:pt x="2599313" y="16657"/>
                </a:lnTo>
                <a:lnTo>
                  <a:pt x="2665814" y="19670"/>
                </a:lnTo>
                <a:lnTo>
                  <a:pt x="2730520" y="22906"/>
                </a:lnTo>
                <a:lnTo>
                  <a:pt x="2793352" y="26358"/>
                </a:lnTo>
                <a:lnTo>
                  <a:pt x="2854232" y="30019"/>
                </a:lnTo>
                <a:lnTo>
                  <a:pt x="2913082" y="33883"/>
                </a:lnTo>
                <a:lnTo>
                  <a:pt x="2969823" y="37944"/>
                </a:lnTo>
                <a:lnTo>
                  <a:pt x="3024378" y="42195"/>
                </a:lnTo>
                <a:lnTo>
                  <a:pt x="3076667" y="46631"/>
                </a:lnTo>
                <a:lnTo>
                  <a:pt x="3126614" y="51244"/>
                </a:lnTo>
                <a:lnTo>
                  <a:pt x="3174140" y="56028"/>
                </a:lnTo>
                <a:lnTo>
                  <a:pt x="3219166" y="60977"/>
                </a:lnTo>
                <a:lnTo>
                  <a:pt x="3261614" y="66085"/>
                </a:lnTo>
                <a:lnTo>
                  <a:pt x="3301407" y="71345"/>
                </a:lnTo>
                <a:lnTo>
                  <a:pt x="3372712" y="82296"/>
                </a:lnTo>
                <a:lnTo>
                  <a:pt x="3432455" y="93780"/>
                </a:lnTo>
                <a:lnTo>
                  <a:pt x="3480011" y="105745"/>
                </a:lnTo>
                <a:lnTo>
                  <a:pt x="3527126" y="124483"/>
                </a:lnTo>
                <a:lnTo>
                  <a:pt x="3543300" y="144018"/>
                </a:lnTo>
                <a:lnTo>
                  <a:pt x="3541476" y="150607"/>
                </a:lnTo>
                <a:lnTo>
                  <a:pt x="3499023" y="176143"/>
                </a:lnTo>
                <a:lnTo>
                  <a:pt x="3457796" y="188330"/>
                </a:lnTo>
                <a:lnTo>
                  <a:pt x="3404068" y="200060"/>
                </a:lnTo>
                <a:lnTo>
                  <a:pt x="3338465" y="211284"/>
                </a:lnTo>
                <a:lnTo>
                  <a:pt x="3261614" y="221950"/>
                </a:lnTo>
                <a:lnTo>
                  <a:pt x="3219166" y="227058"/>
                </a:lnTo>
                <a:lnTo>
                  <a:pt x="3174140" y="232007"/>
                </a:lnTo>
                <a:lnTo>
                  <a:pt x="3126614" y="236791"/>
                </a:lnTo>
                <a:lnTo>
                  <a:pt x="3076667" y="241404"/>
                </a:lnTo>
                <a:lnTo>
                  <a:pt x="3024378" y="245840"/>
                </a:lnTo>
                <a:lnTo>
                  <a:pt x="2969823" y="250091"/>
                </a:lnTo>
                <a:lnTo>
                  <a:pt x="2913082" y="254152"/>
                </a:lnTo>
                <a:lnTo>
                  <a:pt x="2854232" y="258016"/>
                </a:lnTo>
                <a:lnTo>
                  <a:pt x="2793352" y="261677"/>
                </a:lnTo>
                <a:lnTo>
                  <a:pt x="2730520" y="265129"/>
                </a:lnTo>
                <a:lnTo>
                  <a:pt x="2665814" y="268365"/>
                </a:lnTo>
                <a:lnTo>
                  <a:pt x="2599313" y="271378"/>
                </a:lnTo>
                <a:lnTo>
                  <a:pt x="2531094" y="274163"/>
                </a:lnTo>
                <a:lnTo>
                  <a:pt x="2461236" y="276713"/>
                </a:lnTo>
                <a:lnTo>
                  <a:pt x="2389817" y="279021"/>
                </a:lnTo>
                <a:lnTo>
                  <a:pt x="2316914" y="281082"/>
                </a:lnTo>
                <a:lnTo>
                  <a:pt x="2242608" y="282888"/>
                </a:lnTo>
                <a:lnTo>
                  <a:pt x="2166975" y="284435"/>
                </a:lnTo>
                <a:lnTo>
                  <a:pt x="2090093" y="285714"/>
                </a:lnTo>
                <a:lnTo>
                  <a:pt x="2012042" y="286720"/>
                </a:lnTo>
                <a:lnTo>
                  <a:pt x="1932899" y="287447"/>
                </a:lnTo>
                <a:lnTo>
                  <a:pt x="1852742" y="287887"/>
                </a:lnTo>
                <a:lnTo>
                  <a:pt x="1771650" y="288036"/>
                </a:lnTo>
                <a:lnTo>
                  <a:pt x="1690557" y="287887"/>
                </a:lnTo>
                <a:lnTo>
                  <a:pt x="1610400" y="287447"/>
                </a:lnTo>
                <a:lnTo>
                  <a:pt x="1531257" y="286720"/>
                </a:lnTo>
                <a:lnTo>
                  <a:pt x="1453206" y="285714"/>
                </a:lnTo>
                <a:lnTo>
                  <a:pt x="1376324" y="284435"/>
                </a:lnTo>
                <a:lnTo>
                  <a:pt x="1300691" y="282888"/>
                </a:lnTo>
                <a:lnTo>
                  <a:pt x="1226385" y="281082"/>
                </a:lnTo>
                <a:lnTo>
                  <a:pt x="1153482" y="279021"/>
                </a:lnTo>
                <a:lnTo>
                  <a:pt x="1082063" y="276713"/>
                </a:lnTo>
                <a:lnTo>
                  <a:pt x="1012205" y="274163"/>
                </a:lnTo>
                <a:lnTo>
                  <a:pt x="943986" y="271378"/>
                </a:lnTo>
                <a:lnTo>
                  <a:pt x="877485" y="268365"/>
                </a:lnTo>
                <a:lnTo>
                  <a:pt x="812779" y="265129"/>
                </a:lnTo>
                <a:lnTo>
                  <a:pt x="749947" y="261677"/>
                </a:lnTo>
                <a:lnTo>
                  <a:pt x="689067" y="258016"/>
                </a:lnTo>
                <a:lnTo>
                  <a:pt x="630217" y="254152"/>
                </a:lnTo>
                <a:lnTo>
                  <a:pt x="573476" y="250091"/>
                </a:lnTo>
                <a:lnTo>
                  <a:pt x="518921" y="245840"/>
                </a:lnTo>
                <a:lnTo>
                  <a:pt x="466632" y="241404"/>
                </a:lnTo>
                <a:lnTo>
                  <a:pt x="416685" y="236791"/>
                </a:lnTo>
                <a:lnTo>
                  <a:pt x="369159" y="232007"/>
                </a:lnTo>
                <a:lnTo>
                  <a:pt x="324133" y="227058"/>
                </a:lnTo>
                <a:lnTo>
                  <a:pt x="281685" y="221950"/>
                </a:lnTo>
                <a:lnTo>
                  <a:pt x="241892" y="216690"/>
                </a:lnTo>
                <a:lnTo>
                  <a:pt x="170587" y="205739"/>
                </a:lnTo>
                <a:lnTo>
                  <a:pt x="110844" y="194255"/>
                </a:lnTo>
                <a:lnTo>
                  <a:pt x="63288" y="182290"/>
                </a:lnTo>
                <a:lnTo>
                  <a:pt x="16173" y="163552"/>
                </a:lnTo>
                <a:lnTo>
                  <a:pt x="0" y="144018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</p:spTree>
    <p:extLst>
      <p:ext uri="{BB962C8B-B14F-4D97-AF65-F5344CB8AC3E}">
        <p14:creationId xmlns:p14="http://schemas.microsoft.com/office/powerpoint/2010/main" val="38157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Transformación: cuestiones sobre “</a:t>
            </a:r>
            <a:r>
              <a:rPr lang="es-ES" dirty="0" err="1"/>
              <a:t>filter</a:t>
            </a:r>
            <a:r>
              <a:rPr lang="es-ES" dirty="0"/>
              <a:t>()”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44287"/>
            <a:ext cx="7588062" cy="181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4" name="object 2">
            <a:extLst>
              <a:ext uri="{FF2B5EF4-FFF2-40B4-BE49-F238E27FC236}">
                <a16:creationId xmlns:a16="http://schemas.microsoft.com/office/drawing/2014/main" id="{75DD0A50-8AA2-E2E9-E3CA-924F19453BB6}"/>
              </a:ext>
            </a:extLst>
          </p:cNvPr>
          <p:cNvGrpSpPr/>
          <p:nvPr/>
        </p:nvGrpSpPr>
        <p:grpSpPr>
          <a:xfrm>
            <a:off x="2127250" y="5697725"/>
            <a:ext cx="4660220" cy="1200855"/>
            <a:chOff x="2340482" y="3724275"/>
            <a:chExt cx="3942842" cy="1016000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DEFB9EFC-EC01-81B8-A456-BD312110F8F1}"/>
                </a:ext>
              </a:extLst>
            </p:cNvPr>
            <p:cNvSpPr/>
            <p:nvPr/>
          </p:nvSpPr>
          <p:spPr>
            <a:xfrm>
              <a:off x="2340482" y="3724275"/>
              <a:ext cx="1224280" cy="1008380"/>
            </a:xfrm>
            <a:custGeom>
              <a:avLst/>
              <a:gdLst/>
              <a:ahLst/>
              <a:cxnLst/>
              <a:rect l="l" t="t" r="r" b="b"/>
              <a:pathLst>
                <a:path w="1224279" h="1008379">
                  <a:moveTo>
                    <a:pt x="1055751" y="0"/>
                  </a:moveTo>
                  <a:lnTo>
                    <a:pt x="168021" y="0"/>
                  </a:lnTo>
                  <a:lnTo>
                    <a:pt x="123339" y="5998"/>
                  </a:lnTo>
                  <a:lnTo>
                    <a:pt x="83199" y="22930"/>
                  </a:lnTo>
                  <a:lnTo>
                    <a:pt x="49196" y="49196"/>
                  </a:lnTo>
                  <a:lnTo>
                    <a:pt x="22930" y="83199"/>
                  </a:lnTo>
                  <a:lnTo>
                    <a:pt x="5998" y="123339"/>
                  </a:lnTo>
                  <a:lnTo>
                    <a:pt x="0" y="168021"/>
                  </a:lnTo>
                  <a:lnTo>
                    <a:pt x="0" y="840105"/>
                  </a:lnTo>
                  <a:lnTo>
                    <a:pt x="5998" y="884772"/>
                  </a:lnTo>
                  <a:lnTo>
                    <a:pt x="22930" y="924909"/>
                  </a:lnTo>
                  <a:lnTo>
                    <a:pt x="49196" y="958915"/>
                  </a:lnTo>
                  <a:lnTo>
                    <a:pt x="83199" y="985186"/>
                  </a:lnTo>
                  <a:lnTo>
                    <a:pt x="123339" y="1002124"/>
                  </a:lnTo>
                  <a:lnTo>
                    <a:pt x="168021" y="1008126"/>
                  </a:lnTo>
                  <a:lnTo>
                    <a:pt x="1055751" y="1008126"/>
                  </a:lnTo>
                  <a:lnTo>
                    <a:pt x="1100432" y="1002124"/>
                  </a:lnTo>
                  <a:lnTo>
                    <a:pt x="1140572" y="985186"/>
                  </a:lnTo>
                  <a:lnTo>
                    <a:pt x="1174575" y="958915"/>
                  </a:lnTo>
                  <a:lnTo>
                    <a:pt x="1200841" y="924909"/>
                  </a:lnTo>
                  <a:lnTo>
                    <a:pt x="1217773" y="884772"/>
                  </a:lnTo>
                  <a:lnTo>
                    <a:pt x="1223771" y="840105"/>
                  </a:lnTo>
                  <a:lnTo>
                    <a:pt x="1223771" y="168021"/>
                  </a:lnTo>
                  <a:lnTo>
                    <a:pt x="1217773" y="123339"/>
                  </a:lnTo>
                  <a:lnTo>
                    <a:pt x="1200841" y="83199"/>
                  </a:lnTo>
                  <a:lnTo>
                    <a:pt x="1174575" y="49196"/>
                  </a:lnTo>
                  <a:lnTo>
                    <a:pt x="1140572" y="22930"/>
                  </a:lnTo>
                  <a:lnTo>
                    <a:pt x="1100432" y="5998"/>
                  </a:lnTo>
                  <a:lnTo>
                    <a:pt x="1055751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5DB286EA-4F2D-7CF1-F0DC-94ACF48FB703}"/>
                </a:ext>
              </a:extLst>
            </p:cNvPr>
            <p:cNvSpPr/>
            <p:nvPr/>
          </p:nvSpPr>
          <p:spPr>
            <a:xfrm>
              <a:off x="2340482" y="3724275"/>
              <a:ext cx="1224280" cy="1008380"/>
            </a:xfrm>
            <a:custGeom>
              <a:avLst/>
              <a:gdLst/>
              <a:ahLst/>
              <a:cxnLst/>
              <a:rect l="l" t="t" r="r" b="b"/>
              <a:pathLst>
                <a:path w="1224279" h="1008379">
                  <a:moveTo>
                    <a:pt x="0" y="168021"/>
                  </a:moveTo>
                  <a:lnTo>
                    <a:pt x="5998" y="123339"/>
                  </a:lnTo>
                  <a:lnTo>
                    <a:pt x="22930" y="83199"/>
                  </a:lnTo>
                  <a:lnTo>
                    <a:pt x="49196" y="49196"/>
                  </a:lnTo>
                  <a:lnTo>
                    <a:pt x="83199" y="22930"/>
                  </a:lnTo>
                  <a:lnTo>
                    <a:pt x="123339" y="5998"/>
                  </a:lnTo>
                  <a:lnTo>
                    <a:pt x="168021" y="0"/>
                  </a:lnTo>
                  <a:lnTo>
                    <a:pt x="1055751" y="0"/>
                  </a:lnTo>
                  <a:lnTo>
                    <a:pt x="1100432" y="5998"/>
                  </a:lnTo>
                  <a:lnTo>
                    <a:pt x="1140572" y="22930"/>
                  </a:lnTo>
                  <a:lnTo>
                    <a:pt x="1174575" y="49196"/>
                  </a:lnTo>
                  <a:lnTo>
                    <a:pt x="1200841" y="83199"/>
                  </a:lnTo>
                  <a:lnTo>
                    <a:pt x="1217773" y="123339"/>
                  </a:lnTo>
                  <a:lnTo>
                    <a:pt x="1223771" y="168021"/>
                  </a:lnTo>
                  <a:lnTo>
                    <a:pt x="1223771" y="840105"/>
                  </a:lnTo>
                  <a:lnTo>
                    <a:pt x="1217773" y="884772"/>
                  </a:lnTo>
                  <a:lnTo>
                    <a:pt x="1200841" y="924909"/>
                  </a:lnTo>
                  <a:lnTo>
                    <a:pt x="1174575" y="958915"/>
                  </a:lnTo>
                  <a:lnTo>
                    <a:pt x="1140572" y="985186"/>
                  </a:lnTo>
                  <a:lnTo>
                    <a:pt x="1100432" y="1002124"/>
                  </a:lnTo>
                  <a:lnTo>
                    <a:pt x="1055751" y="1008126"/>
                  </a:lnTo>
                  <a:lnTo>
                    <a:pt x="168021" y="1008126"/>
                  </a:lnTo>
                  <a:lnTo>
                    <a:pt x="123339" y="1002124"/>
                  </a:lnTo>
                  <a:lnTo>
                    <a:pt x="83199" y="985186"/>
                  </a:lnTo>
                  <a:lnTo>
                    <a:pt x="49196" y="958915"/>
                  </a:lnTo>
                  <a:lnTo>
                    <a:pt x="22930" y="924909"/>
                  </a:lnTo>
                  <a:lnTo>
                    <a:pt x="5998" y="884772"/>
                  </a:lnTo>
                  <a:lnTo>
                    <a:pt x="0" y="840105"/>
                  </a:lnTo>
                  <a:lnTo>
                    <a:pt x="0" y="168021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15D57B96-8A3D-F390-C3C3-1C11CAE73BEF}"/>
                </a:ext>
              </a:extLst>
            </p:cNvPr>
            <p:cNvSpPr/>
            <p:nvPr/>
          </p:nvSpPr>
          <p:spPr>
            <a:xfrm>
              <a:off x="3648836" y="4163948"/>
              <a:ext cx="504190" cy="288290"/>
            </a:xfrm>
            <a:custGeom>
              <a:avLst/>
              <a:gdLst/>
              <a:ahLst/>
              <a:cxnLst/>
              <a:rect l="l" t="t" r="r" b="b"/>
              <a:pathLst>
                <a:path w="504189" h="288289">
                  <a:moveTo>
                    <a:pt x="359663" y="0"/>
                  </a:moveTo>
                  <a:lnTo>
                    <a:pt x="359663" y="72009"/>
                  </a:lnTo>
                  <a:lnTo>
                    <a:pt x="0" y="72009"/>
                  </a:lnTo>
                  <a:lnTo>
                    <a:pt x="0" y="216026"/>
                  </a:lnTo>
                  <a:lnTo>
                    <a:pt x="359663" y="216026"/>
                  </a:lnTo>
                  <a:lnTo>
                    <a:pt x="359663" y="288035"/>
                  </a:lnTo>
                  <a:lnTo>
                    <a:pt x="503682" y="144017"/>
                  </a:lnTo>
                  <a:lnTo>
                    <a:pt x="359663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6" name="object 7">
              <a:extLst>
                <a:ext uri="{FF2B5EF4-FFF2-40B4-BE49-F238E27FC236}">
                  <a16:creationId xmlns:a16="http://schemas.microsoft.com/office/drawing/2014/main" id="{2FB9B034-EFF6-3B6A-1985-F58AB1CBAEDF}"/>
                </a:ext>
              </a:extLst>
            </p:cNvPr>
            <p:cNvSpPr/>
            <p:nvPr/>
          </p:nvSpPr>
          <p:spPr>
            <a:xfrm>
              <a:off x="3648836" y="4163948"/>
              <a:ext cx="504190" cy="288290"/>
            </a:xfrm>
            <a:custGeom>
              <a:avLst/>
              <a:gdLst/>
              <a:ahLst/>
              <a:cxnLst/>
              <a:rect l="l" t="t" r="r" b="b"/>
              <a:pathLst>
                <a:path w="504189" h="288289">
                  <a:moveTo>
                    <a:pt x="0" y="72009"/>
                  </a:moveTo>
                  <a:lnTo>
                    <a:pt x="359663" y="72009"/>
                  </a:lnTo>
                  <a:lnTo>
                    <a:pt x="359663" y="0"/>
                  </a:lnTo>
                  <a:lnTo>
                    <a:pt x="503682" y="144017"/>
                  </a:lnTo>
                  <a:lnTo>
                    <a:pt x="359663" y="288035"/>
                  </a:lnTo>
                  <a:lnTo>
                    <a:pt x="359663" y="216026"/>
                  </a:lnTo>
                  <a:lnTo>
                    <a:pt x="0" y="216026"/>
                  </a:lnTo>
                  <a:lnTo>
                    <a:pt x="0" y="72009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73D38F46-359C-2677-7C18-0C18B51EA6B4}"/>
                </a:ext>
              </a:extLst>
            </p:cNvPr>
            <p:cNvSpPr/>
            <p:nvPr/>
          </p:nvSpPr>
          <p:spPr>
            <a:xfrm>
              <a:off x="4224909" y="3731895"/>
              <a:ext cx="1224280" cy="1008380"/>
            </a:xfrm>
            <a:custGeom>
              <a:avLst/>
              <a:gdLst/>
              <a:ahLst/>
              <a:cxnLst/>
              <a:rect l="l" t="t" r="r" b="b"/>
              <a:pathLst>
                <a:path w="1224279" h="1008379">
                  <a:moveTo>
                    <a:pt x="1055751" y="0"/>
                  </a:moveTo>
                  <a:lnTo>
                    <a:pt x="168020" y="0"/>
                  </a:lnTo>
                  <a:lnTo>
                    <a:pt x="123339" y="5998"/>
                  </a:lnTo>
                  <a:lnTo>
                    <a:pt x="83199" y="22930"/>
                  </a:lnTo>
                  <a:lnTo>
                    <a:pt x="49196" y="49196"/>
                  </a:lnTo>
                  <a:lnTo>
                    <a:pt x="22930" y="83199"/>
                  </a:lnTo>
                  <a:lnTo>
                    <a:pt x="5998" y="123339"/>
                  </a:lnTo>
                  <a:lnTo>
                    <a:pt x="0" y="168020"/>
                  </a:lnTo>
                  <a:lnTo>
                    <a:pt x="0" y="840104"/>
                  </a:lnTo>
                  <a:lnTo>
                    <a:pt x="5998" y="884772"/>
                  </a:lnTo>
                  <a:lnTo>
                    <a:pt x="22930" y="924909"/>
                  </a:lnTo>
                  <a:lnTo>
                    <a:pt x="49196" y="958915"/>
                  </a:lnTo>
                  <a:lnTo>
                    <a:pt x="83199" y="985186"/>
                  </a:lnTo>
                  <a:lnTo>
                    <a:pt x="123339" y="1002124"/>
                  </a:lnTo>
                  <a:lnTo>
                    <a:pt x="168020" y="1008125"/>
                  </a:lnTo>
                  <a:lnTo>
                    <a:pt x="1055751" y="1008125"/>
                  </a:lnTo>
                  <a:lnTo>
                    <a:pt x="1100432" y="1002124"/>
                  </a:lnTo>
                  <a:lnTo>
                    <a:pt x="1140572" y="985186"/>
                  </a:lnTo>
                  <a:lnTo>
                    <a:pt x="1174575" y="958915"/>
                  </a:lnTo>
                  <a:lnTo>
                    <a:pt x="1200841" y="924909"/>
                  </a:lnTo>
                  <a:lnTo>
                    <a:pt x="1217773" y="884772"/>
                  </a:lnTo>
                  <a:lnTo>
                    <a:pt x="1223771" y="840104"/>
                  </a:lnTo>
                  <a:lnTo>
                    <a:pt x="1223771" y="168020"/>
                  </a:lnTo>
                  <a:lnTo>
                    <a:pt x="1217773" y="123339"/>
                  </a:lnTo>
                  <a:lnTo>
                    <a:pt x="1200841" y="83199"/>
                  </a:lnTo>
                  <a:lnTo>
                    <a:pt x="1174575" y="49196"/>
                  </a:lnTo>
                  <a:lnTo>
                    <a:pt x="1140572" y="22930"/>
                  </a:lnTo>
                  <a:lnTo>
                    <a:pt x="1100432" y="5998"/>
                  </a:lnTo>
                  <a:lnTo>
                    <a:pt x="1055751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8" name="object 9">
              <a:extLst>
                <a:ext uri="{FF2B5EF4-FFF2-40B4-BE49-F238E27FC236}">
                  <a16:creationId xmlns:a16="http://schemas.microsoft.com/office/drawing/2014/main" id="{8BCD970A-D899-86CF-7721-3119CA10E1BC}"/>
                </a:ext>
              </a:extLst>
            </p:cNvPr>
            <p:cNvSpPr/>
            <p:nvPr/>
          </p:nvSpPr>
          <p:spPr>
            <a:xfrm>
              <a:off x="4224909" y="3731895"/>
              <a:ext cx="1224280" cy="1008380"/>
            </a:xfrm>
            <a:custGeom>
              <a:avLst/>
              <a:gdLst/>
              <a:ahLst/>
              <a:cxnLst/>
              <a:rect l="l" t="t" r="r" b="b"/>
              <a:pathLst>
                <a:path w="1224279" h="1008379">
                  <a:moveTo>
                    <a:pt x="0" y="168020"/>
                  </a:moveTo>
                  <a:lnTo>
                    <a:pt x="5998" y="123339"/>
                  </a:lnTo>
                  <a:lnTo>
                    <a:pt x="22930" y="83199"/>
                  </a:lnTo>
                  <a:lnTo>
                    <a:pt x="49196" y="49196"/>
                  </a:lnTo>
                  <a:lnTo>
                    <a:pt x="83199" y="22930"/>
                  </a:lnTo>
                  <a:lnTo>
                    <a:pt x="123339" y="5998"/>
                  </a:lnTo>
                  <a:lnTo>
                    <a:pt x="168020" y="0"/>
                  </a:lnTo>
                  <a:lnTo>
                    <a:pt x="1055751" y="0"/>
                  </a:lnTo>
                  <a:lnTo>
                    <a:pt x="1100432" y="5998"/>
                  </a:lnTo>
                  <a:lnTo>
                    <a:pt x="1140572" y="22930"/>
                  </a:lnTo>
                  <a:lnTo>
                    <a:pt x="1174575" y="49196"/>
                  </a:lnTo>
                  <a:lnTo>
                    <a:pt x="1200841" y="83199"/>
                  </a:lnTo>
                  <a:lnTo>
                    <a:pt x="1217773" y="123339"/>
                  </a:lnTo>
                  <a:lnTo>
                    <a:pt x="1223771" y="168020"/>
                  </a:lnTo>
                  <a:lnTo>
                    <a:pt x="1223771" y="840104"/>
                  </a:lnTo>
                  <a:lnTo>
                    <a:pt x="1217773" y="884772"/>
                  </a:lnTo>
                  <a:lnTo>
                    <a:pt x="1200841" y="924909"/>
                  </a:lnTo>
                  <a:lnTo>
                    <a:pt x="1174575" y="958915"/>
                  </a:lnTo>
                  <a:lnTo>
                    <a:pt x="1140572" y="985186"/>
                  </a:lnTo>
                  <a:lnTo>
                    <a:pt x="1100432" y="1002124"/>
                  </a:lnTo>
                  <a:lnTo>
                    <a:pt x="1055751" y="1008125"/>
                  </a:lnTo>
                  <a:lnTo>
                    <a:pt x="168020" y="1008125"/>
                  </a:lnTo>
                  <a:lnTo>
                    <a:pt x="123339" y="1002124"/>
                  </a:lnTo>
                  <a:lnTo>
                    <a:pt x="83199" y="985186"/>
                  </a:lnTo>
                  <a:lnTo>
                    <a:pt x="49196" y="958915"/>
                  </a:lnTo>
                  <a:lnTo>
                    <a:pt x="22930" y="924909"/>
                  </a:lnTo>
                  <a:lnTo>
                    <a:pt x="5998" y="884772"/>
                  </a:lnTo>
                  <a:lnTo>
                    <a:pt x="0" y="840104"/>
                  </a:lnTo>
                  <a:lnTo>
                    <a:pt x="0" y="168020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9" name="object 10">
              <a:extLst>
                <a:ext uri="{FF2B5EF4-FFF2-40B4-BE49-F238E27FC236}">
                  <a16:creationId xmlns:a16="http://schemas.microsoft.com/office/drawing/2014/main" id="{73F57F5A-EA54-B978-662E-63E6178264CD}"/>
                </a:ext>
              </a:extLst>
            </p:cNvPr>
            <p:cNvSpPr/>
            <p:nvPr/>
          </p:nvSpPr>
          <p:spPr>
            <a:xfrm>
              <a:off x="5640704" y="4262247"/>
              <a:ext cx="642620" cy="76200"/>
            </a:xfrm>
            <a:custGeom>
              <a:avLst/>
              <a:gdLst/>
              <a:ahLst/>
              <a:cxnLst/>
              <a:rect l="l" t="t" r="r" b="b"/>
              <a:pathLst>
                <a:path w="642620" h="76200">
                  <a:moveTo>
                    <a:pt x="565912" y="0"/>
                  </a:moveTo>
                  <a:lnTo>
                    <a:pt x="565912" y="76199"/>
                  </a:lnTo>
                  <a:lnTo>
                    <a:pt x="629412" y="44449"/>
                  </a:lnTo>
                  <a:lnTo>
                    <a:pt x="578612" y="44449"/>
                  </a:lnTo>
                  <a:lnTo>
                    <a:pt x="578612" y="31749"/>
                  </a:lnTo>
                  <a:lnTo>
                    <a:pt x="629412" y="31749"/>
                  </a:lnTo>
                  <a:lnTo>
                    <a:pt x="565912" y="0"/>
                  </a:lnTo>
                  <a:close/>
                </a:path>
                <a:path w="642620" h="76200">
                  <a:moveTo>
                    <a:pt x="565912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65912" y="44449"/>
                  </a:lnTo>
                  <a:lnTo>
                    <a:pt x="565912" y="31749"/>
                  </a:lnTo>
                  <a:close/>
                </a:path>
                <a:path w="642620" h="76200">
                  <a:moveTo>
                    <a:pt x="629412" y="31749"/>
                  </a:moveTo>
                  <a:lnTo>
                    <a:pt x="578612" y="31749"/>
                  </a:lnTo>
                  <a:lnTo>
                    <a:pt x="578612" y="44449"/>
                  </a:lnTo>
                  <a:lnTo>
                    <a:pt x="629412" y="44449"/>
                  </a:lnTo>
                  <a:lnTo>
                    <a:pt x="642112" y="38099"/>
                  </a:lnTo>
                  <a:lnTo>
                    <a:pt x="629412" y="31749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40" name="object 12">
            <a:extLst>
              <a:ext uri="{FF2B5EF4-FFF2-40B4-BE49-F238E27FC236}">
                <a16:creationId xmlns:a16="http://schemas.microsoft.com/office/drawing/2014/main" id="{0DB16F60-E3C9-2119-BE0E-C16C02798AB7}"/>
              </a:ext>
            </a:extLst>
          </p:cNvPr>
          <p:cNvSpPr txBox="1"/>
          <p:nvPr/>
        </p:nvSpPr>
        <p:spPr>
          <a:xfrm>
            <a:off x="180936" y="1101201"/>
            <a:ext cx="8728114" cy="528483"/>
          </a:xfrm>
          <a:prstGeom prst="rect">
            <a:avLst/>
          </a:prstGeom>
        </p:spPr>
        <p:txBody>
          <a:bodyPr vert="horz" wrap="square" lIns="0" tIns="157612" rIns="0" bIns="0" rtlCol="0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¿Cuál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tamaño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13">
            <a:extLst>
              <a:ext uri="{FF2B5EF4-FFF2-40B4-BE49-F238E27FC236}">
                <a16:creationId xmlns:a16="http://schemas.microsoft.com/office/drawing/2014/main" id="{1EA02186-7151-5DE2-D2A2-EFF70F8E2E84}"/>
              </a:ext>
            </a:extLst>
          </p:cNvPr>
          <p:cNvSpPr txBox="1"/>
          <p:nvPr/>
        </p:nvSpPr>
        <p:spPr>
          <a:xfrm>
            <a:off x="720963" y="2808171"/>
            <a:ext cx="9874785" cy="1905513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5518" rIns="0" bIns="0" rtlCol="0">
            <a:spAutoFit/>
          </a:bodyPr>
          <a:lstStyle/>
          <a:p>
            <a:pPr marL="107322">
              <a:spcBef>
                <a:spcPts val="201"/>
              </a:spcBef>
            </a:pPr>
            <a:r>
              <a:rPr sz="1891" b="1" spc="-6" dirty="0">
                <a:latin typeface="Courier New"/>
                <a:cs typeface="Courier New"/>
              </a:rPr>
              <a:t>log</a:t>
            </a:r>
            <a:r>
              <a:rPr sz="1891" b="1" spc="6" dirty="0">
                <a:latin typeface="Courier New"/>
                <a:cs typeface="Courier New"/>
              </a:rPr>
              <a:t> </a:t>
            </a:r>
            <a:r>
              <a:rPr sz="1891" b="1" dirty="0">
                <a:latin typeface="Courier New"/>
                <a:cs typeface="Courier New"/>
              </a:rPr>
              <a:t>=</a:t>
            </a:r>
            <a:r>
              <a:rPr sz="1891" b="1" spc="18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sc.parallelize(['E:</a:t>
            </a:r>
            <a:r>
              <a:rPr sz="1891" b="1" spc="18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e21',</a:t>
            </a:r>
            <a:r>
              <a:rPr sz="1891" b="1" spc="12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'W:</a:t>
            </a:r>
            <a:r>
              <a:rPr sz="1891" b="1" spc="30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w12',</a:t>
            </a:r>
            <a:r>
              <a:rPr sz="1891" b="1" spc="18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'W:</a:t>
            </a:r>
            <a:r>
              <a:rPr sz="1891" b="1" spc="12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w13',</a:t>
            </a:r>
            <a:r>
              <a:rPr sz="1891" b="1" spc="6" dirty="0">
                <a:latin typeface="Courier New"/>
                <a:cs typeface="Courier New"/>
              </a:rPr>
              <a:t> </a:t>
            </a:r>
            <a:r>
              <a:rPr sz="1891" b="1" dirty="0">
                <a:latin typeface="Courier New"/>
                <a:cs typeface="Courier New"/>
              </a:rPr>
              <a:t>'E:</a:t>
            </a:r>
            <a:r>
              <a:rPr sz="1891" b="1" spc="6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e45'])</a:t>
            </a:r>
            <a:endParaRPr sz="1891" dirty="0">
              <a:latin typeface="Courier New"/>
              <a:cs typeface="Courier New"/>
            </a:endParaRPr>
          </a:p>
          <a:p>
            <a:pPr marL="107322" marR="1955069">
              <a:lnSpc>
                <a:spcPct val="272800"/>
              </a:lnSpc>
              <a:spcBef>
                <a:spcPts val="6"/>
              </a:spcBef>
            </a:pPr>
            <a:r>
              <a:rPr sz="1891" b="1" spc="-6" dirty="0">
                <a:latin typeface="Courier New"/>
                <a:cs typeface="Courier New"/>
              </a:rPr>
              <a:t>errors</a:t>
            </a:r>
            <a:r>
              <a:rPr sz="1891" b="1" spc="18" dirty="0">
                <a:latin typeface="Courier New"/>
                <a:cs typeface="Courier New"/>
              </a:rPr>
              <a:t> </a:t>
            </a:r>
            <a:r>
              <a:rPr sz="1891" b="1" dirty="0">
                <a:latin typeface="Courier New"/>
                <a:cs typeface="Courier New"/>
              </a:rPr>
              <a:t>=</a:t>
            </a:r>
            <a:r>
              <a:rPr sz="1891" b="1" spc="18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log.filter(lambda</a:t>
            </a:r>
            <a:r>
              <a:rPr sz="1891" b="1" spc="24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elemento:</a:t>
            </a:r>
            <a:r>
              <a:rPr sz="1891" b="1" spc="12" dirty="0">
                <a:latin typeface="Courier New"/>
                <a:cs typeface="Courier New"/>
              </a:rPr>
              <a:t> </a:t>
            </a:r>
            <a:r>
              <a:rPr sz="1891" b="1" spc="-6" dirty="0">
                <a:latin typeface="Courier New"/>
                <a:cs typeface="Courier New"/>
              </a:rPr>
              <a:t>elemento[0]=='E</a:t>
            </a:r>
            <a:r>
              <a:rPr sz="1891" b="1" spc="-6">
                <a:latin typeface="Courier New"/>
                <a:cs typeface="Courier New"/>
              </a:rPr>
              <a:t>') </a:t>
            </a:r>
            <a:r>
              <a:rPr sz="1891" b="1" spc="-1116">
                <a:latin typeface="Courier New"/>
                <a:cs typeface="Courier New"/>
              </a:rPr>
              <a:t> </a:t>
            </a:r>
            <a:r>
              <a:rPr sz="1891" b="1" spc="-6">
                <a:latin typeface="Courier New"/>
                <a:cs typeface="Courier New"/>
              </a:rPr>
              <a:t>errors.collect</a:t>
            </a:r>
            <a:r>
              <a:rPr sz="1891" b="1" spc="-6" dirty="0">
                <a:latin typeface="Courier New"/>
                <a:cs typeface="Courier New"/>
              </a:rPr>
              <a:t>()</a:t>
            </a:r>
            <a:endParaRPr sz="1891" dirty="0">
              <a:latin typeface="Courier New"/>
              <a:cs typeface="Courier New"/>
            </a:endParaRPr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67A6C5ED-5FA6-5774-B6F8-7FDBE5701CC4}"/>
              </a:ext>
            </a:extLst>
          </p:cNvPr>
          <p:cNvSpPr txBox="1"/>
          <p:nvPr/>
        </p:nvSpPr>
        <p:spPr>
          <a:xfrm>
            <a:off x="7071322" y="6201334"/>
            <a:ext cx="2095493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['E:</a:t>
            </a:r>
            <a:r>
              <a:rPr sz="2127" spc="-53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e21',</a:t>
            </a:r>
            <a:r>
              <a:rPr sz="2127" spc="-53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'E:</a:t>
            </a:r>
            <a:r>
              <a:rPr sz="2127" spc="-47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e45']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43" name="object 15">
            <a:extLst>
              <a:ext uri="{FF2B5EF4-FFF2-40B4-BE49-F238E27FC236}">
                <a16:creationId xmlns:a16="http://schemas.microsoft.com/office/drawing/2014/main" id="{F70704B6-3229-3B71-507F-81B07A7E9DBA}"/>
              </a:ext>
            </a:extLst>
          </p:cNvPr>
          <p:cNvSpPr txBox="1"/>
          <p:nvPr/>
        </p:nvSpPr>
        <p:spPr>
          <a:xfrm>
            <a:off x="2256793" y="5168900"/>
            <a:ext cx="1127302" cy="1439204"/>
          </a:xfrm>
          <a:prstGeom prst="rect">
            <a:avLst/>
          </a:prstGeom>
        </p:spPr>
        <p:txBody>
          <a:bodyPr vert="horz" wrap="square" lIns="0" tIns="147855" rIns="0" bIns="0" rtlCol="0">
            <a:spAutoFit/>
          </a:bodyPr>
          <a:lstStyle/>
          <a:p>
            <a:pPr marL="15010">
              <a:spcBef>
                <a:spcPts val="1164"/>
              </a:spcBef>
            </a:pPr>
            <a:r>
              <a:rPr sz="2127" dirty="0">
                <a:latin typeface="Arial MT"/>
                <a:cs typeface="Arial MT"/>
              </a:rPr>
              <a:t>RDD:</a:t>
            </a:r>
            <a:r>
              <a:rPr sz="2127" spc="-100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log</a:t>
            </a:r>
            <a:endParaRPr sz="2127" dirty="0">
              <a:latin typeface="Arial MT"/>
              <a:cs typeface="Arial MT"/>
            </a:endParaRPr>
          </a:p>
          <a:p>
            <a:pPr marL="16511">
              <a:spcBef>
                <a:spcPts val="703"/>
              </a:spcBef>
            </a:pPr>
            <a:r>
              <a:rPr sz="1418" b="1" dirty="0">
                <a:latin typeface="Courier New"/>
                <a:cs typeface="Courier New"/>
              </a:rPr>
              <a:t>['E:</a:t>
            </a:r>
            <a:r>
              <a:rPr sz="1418" b="1" spc="-112" dirty="0">
                <a:latin typeface="Courier New"/>
                <a:cs typeface="Courier New"/>
              </a:rPr>
              <a:t> </a:t>
            </a:r>
            <a:r>
              <a:rPr sz="1418" b="1" dirty="0">
                <a:latin typeface="Courier New"/>
                <a:cs typeface="Courier New"/>
              </a:rPr>
              <a:t>e21',</a:t>
            </a:r>
            <a:endParaRPr sz="1418" dirty="0">
              <a:latin typeface="Courier New"/>
              <a:cs typeface="Courier New"/>
            </a:endParaRPr>
          </a:p>
          <a:p>
            <a:pPr marL="70548"/>
            <a:r>
              <a:rPr sz="1418" b="1" dirty="0">
                <a:latin typeface="Courier New"/>
                <a:cs typeface="Courier New"/>
              </a:rPr>
              <a:t>'W:</a:t>
            </a:r>
            <a:r>
              <a:rPr sz="1418" b="1" spc="-118" dirty="0">
                <a:latin typeface="Courier New"/>
                <a:cs typeface="Courier New"/>
              </a:rPr>
              <a:t> </a:t>
            </a:r>
            <a:r>
              <a:rPr sz="1418" b="1" dirty="0">
                <a:latin typeface="Courier New"/>
                <a:cs typeface="Courier New"/>
              </a:rPr>
              <a:t>w12',</a:t>
            </a:r>
            <a:endParaRPr sz="1418" dirty="0">
              <a:latin typeface="Courier New"/>
              <a:cs typeface="Courier New"/>
            </a:endParaRPr>
          </a:p>
          <a:p>
            <a:pPr marL="70548"/>
            <a:r>
              <a:rPr sz="1418" b="1" dirty="0">
                <a:latin typeface="Courier New"/>
                <a:cs typeface="Courier New"/>
              </a:rPr>
              <a:t>'W:</a:t>
            </a:r>
            <a:r>
              <a:rPr sz="1418" b="1" spc="-118" dirty="0">
                <a:latin typeface="Courier New"/>
                <a:cs typeface="Courier New"/>
              </a:rPr>
              <a:t> </a:t>
            </a:r>
            <a:r>
              <a:rPr sz="1418" b="1" dirty="0">
                <a:latin typeface="Courier New"/>
                <a:cs typeface="Courier New"/>
              </a:rPr>
              <a:t>w13',</a:t>
            </a:r>
            <a:endParaRPr sz="1418" dirty="0">
              <a:latin typeface="Courier New"/>
              <a:cs typeface="Courier New"/>
            </a:endParaRPr>
          </a:p>
          <a:p>
            <a:pPr marL="70548"/>
            <a:r>
              <a:rPr sz="1418" b="1" dirty="0">
                <a:latin typeface="Courier New"/>
                <a:cs typeface="Courier New"/>
              </a:rPr>
              <a:t>'E:</a:t>
            </a:r>
            <a:r>
              <a:rPr sz="1418" b="1" spc="-95" dirty="0">
                <a:latin typeface="Courier New"/>
                <a:cs typeface="Courier New"/>
              </a:rPr>
              <a:t> </a:t>
            </a:r>
            <a:r>
              <a:rPr sz="1418" b="1" dirty="0">
                <a:latin typeface="Courier New"/>
                <a:cs typeface="Courier New"/>
              </a:rPr>
              <a:t>e45']</a:t>
            </a:r>
            <a:endParaRPr sz="1418" dirty="0">
              <a:latin typeface="Courier New"/>
              <a:cs typeface="Courier New"/>
            </a:endParaRPr>
          </a:p>
        </p:txBody>
      </p:sp>
      <p:sp>
        <p:nvSpPr>
          <p:cNvPr id="44" name="object 16">
            <a:extLst>
              <a:ext uri="{FF2B5EF4-FFF2-40B4-BE49-F238E27FC236}">
                <a16:creationId xmlns:a16="http://schemas.microsoft.com/office/drawing/2014/main" id="{6E2A4DE1-DD1D-5ADE-4966-6133C0176CA0}"/>
              </a:ext>
            </a:extLst>
          </p:cNvPr>
          <p:cNvSpPr txBox="1"/>
          <p:nvPr/>
        </p:nvSpPr>
        <p:spPr>
          <a:xfrm>
            <a:off x="4291342" y="5191415"/>
            <a:ext cx="1472549" cy="976336"/>
          </a:xfrm>
          <a:prstGeom prst="rect">
            <a:avLst/>
          </a:prstGeom>
        </p:spPr>
        <p:txBody>
          <a:bodyPr vert="horz" wrap="square" lIns="0" tIns="134345" rIns="0" bIns="0" rtlCol="0">
            <a:spAutoFit/>
          </a:bodyPr>
          <a:lstStyle/>
          <a:p>
            <a:pPr algn="ctr">
              <a:spcBef>
                <a:spcPts val="1057"/>
              </a:spcBef>
            </a:pPr>
            <a:r>
              <a:rPr sz="2127" dirty="0">
                <a:latin typeface="Arial MT"/>
                <a:cs typeface="Arial MT"/>
              </a:rPr>
              <a:t>RDD:</a:t>
            </a:r>
            <a:r>
              <a:rPr sz="2127" spc="-65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errors</a:t>
            </a:r>
            <a:endParaRPr sz="2127">
              <a:latin typeface="Arial MT"/>
              <a:cs typeface="Arial MT"/>
            </a:endParaRPr>
          </a:p>
          <a:p>
            <a:pPr marL="25517" algn="ctr">
              <a:spcBef>
                <a:spcPts val="632"/>
              </a:spcBef>
            </a:pPr>
            <a:r>
              <a:rPr sz="1418" b="1" spc="-6" dirty="0">
                <a:latin typeface="Courier New"/>
                <a:cs typeface="Courier New"/>
              </a:rPr>
              <a:t>['E:</a:t>
            </a:r>
            <a:r>
              <a:rPr sz="1418" b="1" spc="-59" dirty="0">
                <a:latin typeface="Courier New"/>
                <a:cs typeface="Courier New"/>
              </a:rPr>
              <a:t> </a:t>
            </a:r>
            <a:r>
              <a:rPr sz="1418" b="1" dirty="0">
                <a:latin typeface="Courier New"/>
                <a:cs typeface="Courier New"/>
              </a:rPr>
              <a:t>e21',</a:t>
            </a:r>
            <a:endParaRPr sz="1418">
              <a:latin typeface="Courier New"/>
              <a:cs typeface="Courier New"/>
            </a:endParaRPr>
          </a:p>
          <a:p>
            <a:pPr marL="24767" algn="ctr"/>
            <a:r>
              <a:rPr sz="1418" b="1" dirty="0">
                <a:latin typeface="Courier New"/>
                <a:cs typeface="Courier New"/>
              </a:rPr>
              <a:t>'E:</a:t>
            </a:r>
            <a:r>
              <a:rPr sz="1418" b="1" spc="-77" dirty="0">
                <a:latin typeface="Courier New"/>
                <a:cs typeface="Courier New"/>
              </a:rPr>
              <a:t> </a:t>
            </a:r>
            <a:r>
              <a:rPr sz="1418" b="1" dirty="0">
                <a:latin typeface="Courier New"/>
                <a:cs typeface="Courier New"/>
              </a:rPr>
              <a:t>e45']</a:t>
            </a:r>
            <a:endParaRPr sz="1418">
              <a:latin typeface="Courier New"/>
              <a:cs typeface="Courier New"/>
            </a:endParaRPr>
          </a:p>
        </p:txBody>
      </p:sp>
      <p:grpSp>
        <p:nvGrpSpPr>
          <p:cNvPr id="45" name="object 17">
            <a:extLst>
              <a:ext uri="{FF2B5EF4-FFF2-40B4-BE49-F238E27FC236}">
                <a16:creationId xmlns:a16="http://schemas.microsoft.com/office/drawing/2014/main" id="{EEC858D8-3A09-4525-796D-13FDF8D02E06}"/>
              </a:ext>
            </a:extLst>
          </p:cNvPr>
          <p:cNvGrpSpPr/>
          <p:nvPr/>
        </p:nvGrpSpPr>
        <p:grpSpPr>
          <a:xfrm>
            <a:off x="243174" y="3509033"/>
            <a:ext cx="448069" cy="364760"/>
            <a:chOff x="205740" y="1645920"/>
            <a:chExt cx="379095" cy="308610"/>
          </a:xfrm>
        </p:grpSpPr>
        <p:sp>
          <p:nvSpPr>
            <p:cNvPr id="46" name="object 18">
              <a:extLst>
                <a:ext uri="{FF2B5EF4-FFF2-40B4-BE49-F238E27FC236}">
                  <a16:creationId xmlns:a16="http://schemas.microsoft.com/office/drawing/2014/main" id="{2610B92B-C198-17BF-06E1-9A0B28546C1C}"/>
                </a:ext>
              </a:extLst>
            </p:cNvPr>
            <p:cNvSpPr/>
            <p:nvPr/>
          </p:nvSpPr>
          <p:spPr>
            <a:xfrm>
              <a:off x="215265" y="1655445"/>
              <a:ext cx="360045" cy="289560"/>
            </a:xfrm>
            <a:custGeom>
              <a:avLst/>
              <a:gdLst/>
              <a:ahLst/>
              <a:cxnLst/>
              <a:rect l="l" t="t" r="r" b="b"/>
              <a:pathLst>
                <a:path w="360045" h="289560">
                  <a:moveTo>
                    <a:pt x="214883" y="0"/>
                  </a:moveTo>
                  <a:lnTo>
                    <a:pt x="214883" y="72389"/>
                  </a:lnTo>
                  <a:lnTo>
                    <a:pt x="0" y="72389"/>
                  </a:lnTo>
                  <a:lnTo>
                    <a:pt x="0" y="217169"/>
                  </a:lnTo>
                  <a:lnTo>
                    <a:pt x="214883" y="217169"/>
                  </a:lnTo>
                  <a:lnTo>
                    <a:pt x="214883" y="289559"/>
                  </a:lnTo>
                  <a:lnTo>
                    <a:pt x="359664" y="144779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47" name="object 19">
              <a:extLst>
                <a:ext uri="{FF2B5EF4-FFF2-40B4-BE49-F238E27FC236}">
                  <a16:creationId xmlns:a16="http://schemas.microsoft.com/office/drawing/2014/main" id="{456D7137-0F68-D4A1-48F8-AF3C439A7E93}"/>
                </a:ext>
              </a:extLst>
            </p:cNvPr>
            <p:cNvSpPr/>
            <p:nvPr/>
          </p:nvSpPr>
          <p:spPr>
            <a:xfrm>
              <a:off x="215265" y="1655445"/>
              <a:ext cx="360045" cy="289560"/>
            </a:xfrm>
            <a:custGeom>
              <a:avLst/>
              <a:gdLst/>
              <a:ahLst/>
              <a:cxnLst/>
              <a:rect l="l" t="t" r="r" b="b"/>
              <a:pathLst>
                <a:path w="360045" h="289560">
                  <a:moveTo>
                    <a:pt x="0" y="72389"/>
                  </a:moveTo>
                  <a:lnTo>
                    <a:pt x="214883" y="72389"/>
                  </a:lnTo>
                  <a:lnTo>
                    <a:pt x="214883" y="0"/>
                  </a:lnTo>
                  <a:lnTo>
                    <a:pt x="359664" y="144779"/>
                  </a:lnTo>
                  <a:lnTo>
                    <a:pt x="214883" y="289559"/>
                  </a:lnTo>
                  <a:lnTo>
                    <a:pt x="214883" y="217169"/>
                  </a:lnTo>
                  <a:lnTo>
                    <a:pt x="0" y="217169"/>
                  </a:lnTo>
                  <a:lnTo>
                    <a:pt x="0" y="72389"/>
                  </a:lnTo>
                  <a:close/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49" name="object 12">
            <a:extLst>
              <a:ext uri="{FF2B5EF4-FFF2-40B4-BE49-F238E27FC236}">
                <a16:creationId xmlns:a16="http://schemas.microsoft.com/office/drawing/2014/main" id="{CD69CB03-1CE5-A5A7-2BDC-54543171D156}"/>
              </a:ext>
            </a:extLst>
          </p:cNvPr>
          <p:cNvSpPr txBox="1"/>
          <p:nvPr/>
        </p:nvSpPr>
        <p:spPr>
          <a:xfrm>
            <a:off x="546066" y="1801798"/>
            <a:ext cx="8728114" cy="528483"/>
          </a:xfrm>
          <a:prstGeom prst="rect">
            <a:avLst/>
          </a:prstGeom>
        </p:spPr>
        <p:txBody>
          <a:bodyPr vert="horz" wrap="square" lIns="0" tIns="157612" rIns="0" bIns="0" rtlCol="0">
            <a:spAutoFit/>
          </a:bodyPr>
          <a:lstStyle/>
          <a:p>
            <a:pPr marL="717484" lvl="1" indent="-379006">
              <a:spcBef>
                <a:spcPts val="845"/>
              </a:spcBef>
              <a:buClr>
                <a:srgbClr val="89B833"/>
              </a:buClr>
              <a:buSzPct val="58333"/>
              <a:buFont typeface="Wingdings"/>
              <a:buChar char=""/>
              <a:tabLst>
                <a:tab pos="716734" algn="l"/>
                <a:tab pos="717484" algn="l"/>
              </a:tabLst>
            </a:pPr>
            <a:r>
              <a:rPr sz="2400" spc="-6">
                <a:latin typeface="Arial" panose="020B0604020202020204" pitchFamily="34" charset="0"/>
                <a:cs typeface="Arial" panose="020B0604020202020204" pitchFamily="34" charset="0"/>
              </a:rPr>
              <a:t>Menor</a:t>
            </a:r>
            <a:r>
              <a:rPr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Transformación “</a:t>
            </a:r>
            <a:r>
              <a:rPr lang="es-ES" dirty="0" err="1"/>
              <a:t>flatMap</a:t>
            </a:r>
            <a:r>
              <a:rPr lang="es-ES" dirty="0"/>
              <a:t>()”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870450" cy="190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DBB036F0-D254-8B9D-2135-7FDB65D8F9F6}"/>
              </a:ext>
            </a:extLst>
          </p:cNvPr>
          <p:cNvSpPr txBox="1"/>
          <p:nvPr/>
        </p:nvSpPr>
        <p:spPr>
          <a:xfrm>
            <a:off x="185161" y="1130300"/>
            <a:ext cx="10719415" cy="1285971"/>
          </a:xfrm>
          <a:prstGeom prst="rect">
            <a:avLst/>
          </a:prstGeom>
        </p:spPr>
        <p:txBody>
          <a:bodyPr vert="horz" wrap="square" lIns="0" tIns="63795" rIns="0" bIns="0" rtlCol="0">
            <a:spAutoFit/>
          </a:bodyPr>
          <a:lstStyle/>
          <a:p>
            <a:pPr marL="393265" marR="6004" indent="-378255">
              <a:lnSpc>
                <a:spcPts val="3061"/>
              </a:lnSpc>
              <a:spcBef>
                <a:spcPts val="502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sz="22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sz="22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 err="1">
                <a:latin typeface="Arial" panose="020B0604020202020204" pitchFamily="34" charset="0"/>
                <a:cs typeface="Arial" panose="020B0604020202020204" pitchFamily="34" charset="0"/>
              </a:rPr>
              <a:t>pero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 por</a:t>
            </a:r>
            <a:r>
              <a:rPr sz="22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sz="22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elemento</a:t>
            </a:r>
            <a:r>
              <a:rPr sz="2200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 err="1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sz="22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devolver</a:t>
            </a:r>
            <a:r>
              <a:rPr sz="22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 err="1"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 (lista)</a:t>
            </a:r>
          </a:p>
          <a:p>
            <a:pPr marL="393265" marR="6004" indent="-378255">
              <a:lnSpc>
                <a:spcPts val="3061"/>
              </a:lnSpc>
              <a:spcBef>
                <a:spcPts val="502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Devuelve el resultado “plano” (flat), sin diferenciar la salida de cada elemento (corchetes, etc). Útil cuando se utilizan funciones que devuelven listas, tuplas…</a:t>
            </a: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11AF96A5-CF41-FACA-65CF-0F75830E6F14}"/>
              </a:ext>
            </a:extLst>
          </p:cNvPr>
          <p:cNvSpPr txBox="1"/>
          <p:nvPr/>
        </p:nvSpPr>
        <p:spPr>
          <a:xfrm>
            <a:off x="146050" y="4709205"/>
            <a:ext cx="10665005" cy="2059895"/>
          </a:xfrm>
          <a:prstGeom prst="rect">
            <a:avLst/>
          </a:prstGeom>
        </p:spPr>
        <p:txBody>
          <a:bodyPr vert="horz" wrap="square" lIns="0" tIns="76553" rIns="0" bIns="0" rtlCol="0">
            <a:spAutoFit/>
          </a:bodyPr>
          <a:lstStyle/>
          <a:p>
            <a:pPr marL="393265" indent="-378255">
              <a:spcBef>
                <a:spcPts val="602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spc="-6" dirty="0" err="1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sz="2200" spc="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[1,</a:t>
            </a:r>
            <a:r>
              <a:rPr sz="22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10,</a:t>
            </a:r>
            <a:r>
              <a:rPr sz="22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2,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 20,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3,</a:t>
            </a:r>
            <a:r>
              <a:rPr sz="22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30,</a:t>
            </a:r>
            <a:r>
              <a:rPr sz="22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4,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 40,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5,</a:t>
            </a:r>
            <a:r>
              <a:rPr sz="22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50]</a:t>
            </a:r>
            <a:endParaRPr lang="es-ES" sz="2200" spc="-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010">
              <a:spcBef>
                <a:spcPts val="602"/>
              </a:spcBef>
              <a:buClr>
                <a:srgbClr val="89B833"/>
              </a:buClr>
              <a:buSzPct val="60416"/>
              <a:tabLst>
                <a:tab pos="392515" algn="l"/>
                <a:tab pos="393265" algn="l"/>
              </a:tabLst>
            </a:pP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>
              <a:spcBef>
                <a:spcPts val="483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b="1" spc="-6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b="1" spc="-6" dirty="0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sz="2200" b="1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b="1" spc="-6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200" b="1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b="1" spc="-6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b="1" spc="-6" dirty="0">
                <a:latin typeface="Arial" panose="020B0604020202020204" pitchFamily="34" charset="0"/>
                <a:cs typeface="Arial" panose="020B0604020202020204" pitchFamily="34" charset="0"/>
              </a:rPr>
              <a:t>pasa</a:t>
            </a:r>
            <a:r>
              <a:rPr sz="2200" b="1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b="1" spc="-6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200" b="1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b="1" spc="-6" dirty="0">
                <a:latin typeface="Arial" panose="020B0604020202020204" pitchFamily="34" charset="0"/>
                <a:cs typeface="Arial" panose="020B0604020202020204" pitchFamily="34" charset="0"/>
              </a:rPr>
              <a:t>flatMap</a:t>
            </a:r>
            <a:r>
              <a:rPr sz="2200" b="1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b="1" spc="-12" dirty="0">
                <a:latin typeface="Arial" panose="020B0604020202020204" pitchFamily="34" charset="0"/>
                <a:cs typeface="Arial" panose="020B0604020202020204" pitchFamily="34" charset="0"/>
              </a:rPr>
              <a:t>debe:</a:t>
            </a:r>
            <a:endParaRPr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0770" marR="6004" lvl="1" indent="-324219">
              <a:lnSpc>
                <a:spcPts val="2553"/>
              </a:lnSpc>
              <a:spcBef>
                <a:spcPts val="756"/>
              </a:spcBef>
              <a:buClr>
                <a:srgbClr val="539E39"/>
              </a:buClr>
              <a:buSzPct val="70000"/>
              <a:buFont typeface="Wingdings"/>
              <a:buChar char=""/>
              <a:tabLst>
                <a:tab pos="770770" algn="l"/>
                <a:tab pos="771521" algn="l"/>
                <a:tab pos="4622370" algn="l"/>
              </a:tabLst>
            </a:pP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Recibir</a:t>
            </a:r>
            <a:r>
              <a:rPr sz="22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22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único</a:t>
            </a:r>
            <a:r>
              <a:rPr sz="22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 err="1">
                <a:latin typeface="Arial" panose="020B0604020202020204" pitchFamily="34" charset="0"/>
                <a:cs typeface="Arial" panose="020B0604020202020204" pitchFamily="34" charset="0"/>
              </a:rPr>
              <a:t>parámetro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2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serán elementos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individuales </a:t>
            </a:r>
            <a:r>
              <a:rPr sz="2200" spc="-6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2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de partida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1521" lvl="1" indent="-324969">
              <a:spcBef>
                <a:spcPts val="390"/>
              </a:spcBef>
              <a:buClr>
                <a:srgbClr val="539E39"/>
              </a:buClr>
              <a:buSzPct val="70000"/>
              <a:buFont typeface="Wingdings"/>
              <a:buChar char=""/>
              <a:tabLst>
                <a:tab pos="770770" algn="l"/>
                <a:tab pos="771521" algn="l"/>
              </a:tabLst>
            </a:pP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Devolver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una lista de </a:t>
            </a:r>
            <a:r>
              <a:rPr sz="2200" spc="-6" dirty="0" err="1">
                <a:latin typeface="Arial" panose="020B0604020202020204" pitchFamily="34" charset="0"/>
                <a:cs typeface="Arial" panose="020B0604020202020204" pitchFamily="34" charset="0"/>
              </a:rPr>
              <a:t>elementos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 (corchetes)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ECA52D01-0F68-32F0-96E3-894A8A9F284D}"/>
              </a:ext>
            </a:extLst>
          </p:cNvPr>
          <p:cNvSpPr txBox="1"/>
          <p:nvPr/>
        </p:nvSpPr>
        <p:spPr>
          <a:xfrm>
            <a:off x="185161" y="2823645"/>
            <a:ext cx="10444006" cy="1202255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sz="2000" b="1" spc="-6" dirty="0">
                <a:latin typeface="Courier New"/>
                <a:cs typeface="Courier New"/>
              </a:rPr>
              <a:t>numeros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sc.parallelize([1,2,3,4,5])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 dirty="0">
              <a:latin typeface="Courier New"/>
              <a:cs typeface="Courier New"/>
            </a:endParaRPr>
          </a:p>
          <a:p>
            <a:pPr marL="107322">
              <a:spcBef>
                <a:spcPts val="1519"/>
              </a:spcBef>
            </a:pPr>
            <a:r>
              <a:rPr sz="2000" b="1" spc="-6" dirty="0">
                <a:latin typeface="Courier New"/>
                <a:cs typeface="Courier New"/>
              </a:rPr>
              <a:t>rdd</a:t>
            </a:r>
            <a:r>
              <a:rPr sz="2000" b="1" spc="12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30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numeros.flatMap(lambda</a:t>
            </a:r>
            <a:r>
              <a:rPr sz="2000" b="1" spc="18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elemento</a:t>
            </a:r>
            <a:r>
              <a:rPr sz="2000" b="1" spc="18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:</a:t>
            </a:r>
            <a:r>
              <a:rPr sz="2000" b="1" spc="12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[elemento,</a:t>
            </a:r>
            <a:r>
              <a:rPr sz="2000" b="1" spc="18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10*elemento])</a:t>
            </a:r>
            <a:endParaRPr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130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Diferencias entre “</a:t>
            </a:r>
            <a:r>
              <a:rPr lang="es-ES" dirty="0" err="1"/>
              <a:t>flatMap</a:t>
            </a:r>
            <a:r>
              <a:rPr lang="es-ES" dirty="0"/>
              <a:t>()” y “</a:t>
            </a:r>
            <a:r>
              <a:rPr lang="es-ES" dirty="0" err="1"/>
              <a:t>map</a:t>
            </a:r>
            <a:r>
              <a:rPr lang="es-ES" dirty="0"/>
              <a:t>()”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685165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A131F6F0-302A-EE1C-6439-0674AD2A7799}"/>
              </a:ext>
            </a:extLst>
          </p:cNvPr>
          <p:cNvSpPr txBox="1"/>
          <p:nvPr/>
        </p:nvSpPr>
        <p:spPr>
          <a:xfrm>
            <a:off x="298450" y="5064920"/>
            <a:ext cx="9994120" cy="1932780"/>
          </a:xfrm>
          <a:prstGeom prst="rect">
            <a:avLst/>
          </a:prstGeom>
        </p:spPr>
        <p:txBody>
          <a:bodyPr vert="horz" wrap="square" lIns="0" tIns="120086" rIns="0" bIns="0" rtlCol="0">
            <a:spAutoFit/>
          </a:bodyPr>
          <a:lstStyle/>
          <a:p>
            <a:pPr marL="393265" indent="-378255">
              <a:lnSpc>
                <a:spcPct val="150000"/>
              </a:lnSpc>
              <a:spcBef>
                <a:spcPts val="946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[[],</a:t>
            </a:r>
            <a:r>
              <a:rPr lang="es-ES" sz="24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['a'],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['a',</a:t>
            </a:r>
            <a:r>
              <a:rPr lang="es-ES"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'b'], ['a',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'b',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'c']]</a:t>
            </a:r>
          </a:p>
          <a:p>
            <a:pPr marL="393265" indent="-378255">
              <a:lnSpc>
                <a:spcPct val="150000"/>
              </a:lnSpc>
              <a:spcBef>
                <a:spcPts val="946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 err="1">
                <a:latin typeface="Arial" panose="020B0604020202020204" pitchFamily="34" charset="0"/>
                <a:cs typeface="Arial" panose="020B0604020202020204" pitchFamily="34" charset="0"/>
              </a:rPr>
              <a:t>flatMap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sz="2400" spc="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['a',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'a',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'b', 'a',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'b',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'c']</a:t>
            </a:r>
          </a:p>
          <a:p>
            <a:pPr marL="393265" indent="-378255">
              <a:lnSpc>
                <a:spcPct val="150000"/>
              </a:lnSpc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aquí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viene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lo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dirty="0">
                <a:latin typeface="Arial" panose="020B0604020202020204" pitchFamily="34" charset="0"/>
                <a:cs typeface="Arial" panose="020B0604020202020204" pitchFamily="34" charset="0"/>
              </a:rPr>
              <a:t>flat,</a:t>
            </a:r>
            <a:r>
              <a:rPr sz="2400" i="1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lista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flatmap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</a:rPr>
              <a:t>aplana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4D04E784-746E-A459-05A7-82DDCF481188}"/>
              </a:ext>
            </a:extLst>
          </p:cNvPr>
          <p:cNvSpPr txBox="1"/>
          <p:nvPr/>
        </p:nvSpPr>
        <p:spPr>
          <a:xfrm>
            <a:off x="113396" y="1483096"/>
            <a:ext cx="10551349" cy="2397967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4768" rIns="0" bIns="0" rtlCol="0">
            <a:spAutoFit/>
          </a:bodyPr>
          <a:lstStyle/>
          <a:p>
            <a:pPr marL="107322">
              <a:spcBef>
                <a:spcPts val="195"/>
              </a:spcBef>
            </a:pPr>
            <a:r>
              <a:rPr sz="2000" b="1" spc="-6" dirty="0">
                <a:latin typeface="Courier New"/>
                <a:cs typeface="Courier New"/>
              </a:rPr>
              <a:t>lineas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 </a:t>
            </a:r>
            <a:r>
              <a:rPr sz="2000" b="1" spc="-6" dirty="0">
                <a:latin typeface="Courier New"/>
                <a:cs typeface="Courier New"/>
              </a:rPr>
              <a:t>sc.parallelize(['',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'a', 'a </a:t>
            </a:r>
            <a:r>
              <a:rPr sz="2000" b="1" spc="-6" dirty="0">
                <a:latin typeface="Courier New"/>
                <a:cs typeface="Courier New"/>
              </a:rPr>
              <a:t>b',</a:t>
            </a:r>
            <a:r>
              <a:rPr sz="2000" b="1" spc="6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'a b </a:t>
            </a:r>
            <a:r>
              <a:rPr sz="2000" b="1" spc="-6" dirty="0">
                <a:latin typeface="Courier New"/>
                <a:cs typeface="Courier New"/>
              </a:rPr>
              <a:t>c'])</a:t>
            </a:r>
            <a:endParaRPr sz="2000" dirty="0">
              <a:latin typeface="Courier New"/>
              <a:cs typeface="Courier New"/>
            </a:endParaRPr>
          </a:p>
          <a:p>
            <a:pPr marL="107322" marR="362495">
              <a:lnSpc>
                <a:spcPct val="136300"/>
              </a:lnSpc>
            </a:pPr>
            <a:endParaRPr lang="es-ES" sz="2000" b="1" spc="-1116" dirty="0">
              <a:latin typeface="Courier New"/>
              <a:cs typeface="Courier New"/>
            </a:endParaRPr>
          </a:p>
          <a:p>
            <a:pPr marL="107322" marR="362495">
              <a:lnSpc>
                <a:spcPct val="136300"/>
              </a:lnSpc>
            </a:pPr>
            <a:r>
              <a:rPr lang="es-ES" sz="2000" b="1" spc="-6" dirty="0" err="1">
                <a:latin typeface="Courier New"/>
                <a:cs typeface="Courier New"/>
              </a:rPr>
              <a:t>palabras_map</a:t>
            </a:r>
            <a:r>
              <a:rPr lang="es-ES" sz="2000" b="1" spc="18" dirty="0">
                <a:latin typeface="Courier New"/>
                <a:cs typeface="Courier New"/>
              </a:rPr>
              <a:t> </a:t>
            </a:r>
            <a:r>
              <a:rPr lang="es-ES" sz="2000" b="1" dirty="0">
                <a:latin typeface="Courier New"/>
                <a:cs typeface="Courier New"/>
              </a:rPr>
              <a:t>=</a:t>
            </a:r>
            <a:r>
              <a:rPr lang="es-ES" sz="2000" b="1" spc="6" dirty="0">
                <a:latin typeface="Courier New"/>
                <a:cs typeface="Courier New"/>
              </a:rPr>
              <a:t> </a:t>
            </a:r>
            <a:r>
              <a:rPr lang="es-ES" sz="2000" b="1" spc="-6" dirty="0" err="1">
                <a:latin typeface="Courier New"/>
                <a:cs typeface="Courier New"/>
              </a:rPr>
              <a:t>lineas.map</a:t>
            </a:r>
            <a:r>
              <a:rPr lang="es-ES" sz="2000" b="1" spc="-6" dirty="0">
                <a:latin typeface="Courier New"/>
                <a:cs typeface="Courier New"/>
              </a:rPr>
              <a:t>(lambda</a:t>
            </a:r>
            <a:r>
              <a:rPr lang="es-ES" sz="2000" b="1" spc="18" dirty="0">
                <a:latin typeface="Courier New"/>
                <a:cs typeface="Courier New"/>
              </a:rPr>
              <a:t> </a:t>
            </a:r>
            <a:r>
              <a:rPr lang="es-ES" sz="2000" b="1" spc="-6" dirty="0">
                <a:latin typeface="Courier New"/>
                <a:cs typeface="Courier New"/>
              </a:rPr>
              <a:t>elemento:</a:t>
            </a:r>
            <a:r>
              <a:rPr lang="es-ES" sz="2000" b="1" spc="18" dirty="0">
                <a:latin typeface="Courier New"/>
                <a:cs typeface="Courier New"/>
              </a:rPr>
              <a:t> </a:t>
            </a:r>
            <a:r>
              <a:rPr lang="es-ES" sz="2000" b="1" spc="-6" dirty="0" err="1">
                <a:latin typeface="Courier New"/>
                <a:cs typeface="Courier New"/>
              </a:rPr>
              <a:t>elemento.split</a:t>
            </a:r>
            <a:r>
              <a:rPr lang="es-ES" sz="2000" b="1" spc="-6" dirty="0">
                <a:latin typeface="Courier New"/>
                <a:cs typeface="Courier New"/>
              </a:rPr>
              <a:t>())</a:t>
            </a:r>
          </a:p>
          <a:p>
            <a:pPr marL="107322" marR="362495">
              <a:lnSpc>
                <a:spcPct val="136300"/>
              </a:lnSpc>
            </a:pPr>
            <a:endParaRPr lang="es-ES" sz="2000" b="1" spc="-6" dirty="0">
              <a:latin typeface="Courier New"/>
              <a:cs typeface="Courier New"/>
            </a:endParaRPr>
          </a:p>
          <a:p>
            <a:pPr marL="107322" marR="362495">
              <a:lnSpc>
                <a:spcPct val="136300"/>
              </a:lnSpc>
            </a:pPr>
            <a:r>
              <a:rPr sz="2000" b="1" spc="-6" dirty="0" err="1">
                <a:latin typeface="Courier New"/>
                <a:cs typeface="Courier New"/>
              </a:rPr>
              <a:t>palabras_flat</a:t>
            </a:r>
            <a:r>
              <a:rPr sz="2000" b="1" spc="3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24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lineas.flatMap(lambda</a:t>
            </a:r>
            <a:r>
              <a:rPr sz="2000" b="1" spc="24" dirty="0">
                <a:latin typeface="Courier New"/>
                <a:cs typeface="Courier New"/>
              </a:rPr>
              <a:t> </a:t>
            </a:r>
            <a:r>
              <a:rPr sz="2000" b="1" spc="-6" dirty="0">
                <a:latin typeface="Courier New"/>
                <a:cs typeface="Courier New"/>
              </a:rPr>
              <a:t>elemento:</a:t>
            </a:r>
            <a:r>
              <a:rPr sz="2000" b="1" spc="47" dirty="0">
                <a:latin typeface="Courier New"/>
                <a:cs typeface="Courier New"/>
              </a:rPr>
              <a:t> </a:t>
            </a:r>
            <a:r>
              <a:rPr sz="2000" b="1" spc="-6" dirty="0" err="1">
                <a:latin typeface="Courier New"/>
                <a:cs typeface="Courier New"/>
              </a:rPr>
              <a:t>elemento.split</a:t>
            </a:r>
            <a:r>
              <a:rPr sz="2000" b="1" spc="-6" dirty="0">
                <a:latin typeface="Courier New"/>
                <a:cs typeface="Courier New"/>
              </a:rPr>
              <a:t>())</a:t>
            </a:r>
            <a:endParaRPr lang="es-ES" sz="2000" b="1" spc="-6" dirty="0">
              <a:latin typeface="Courier New"/>
              <a:cs typeface="Courier New"/>
            </a:endParaRPr>
          </a:p>
          <a:p>
            <a:pPr marL="107322" marR="362495">
              <a:lnSpc>
                <a:spcPct val="136300"/>
              </a:lnSpc>
            </a:pPr>
            <a:r>
              <a:rPr sz="2000" b="1" spc="-6" dirty="0">
                <a:latin typeface="Courier New"/>
                <a:cs typeface="Courier New"/>
              </a:rPr>
              <a:t> </a:t>
            </a:r>
            <a:r>
              <a:rPr sz="2000" b="1" spc="-1116" dirty="0">
                <a:latin typeface="Courier New"/>
                <a:cs typeface="Courier New"/>
              </a:rPr>
              <a:t> 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10" name="object 28">
            <a:extLst>
              <a:ext uri="{FF2B5EF4-FFF2-40B4-BE49-F238E27FC236}">
                <a16:creationId xmlns:a16="http://schemas.microsoft.com/office/drawing/2014/main" id="{938E1E86-B163-FD15-F3B6-2DB198DA308F}"/>
              </a:ext>
            </a:extLst>
          </p:cNvPr>
          <p:cNvSpPr txBox="1"/>
          <p:nvPr/>
        </p:nvSpPr>
        <p:spPr>
          <a:xfrm>
            <a:off x="5861050" y="3679413"/>
            <a:ext cx="4629665" cy="997158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solidFill>
              <a:srgbClr val="000000"/>
            </a:solidFill>
          </a:ln>
        </p:spPr>
        <p:txBody>
          <a:bodyPr vert="horz" wrap="square" lIns="0" tIns="15011" rIns="0" bIns="0" rtlCol="0">
            <a:spAutoFit/>
          </a:bodyPr>
          <a:lstStyle/>
          <a:p>
            <a:pPr marL="15010" algn="ctr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La</a:t>
            </a:r>
            <a:r>
              <a:rPr sz="2127" spc="-12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función</a:t>
            </a:r>
            <a:r>
              <a:rPr sz="2127" spc="-12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split()</a:t>
            </a:r>
            <a:r>
              <a:rPr sz="2127" spc="-18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devuelve</a:t>
            </a:r>
          </a:p>
          <a:p>
            <a:pPr marL="15010" algn="ctr"/>
            <a:r>
              <a:rPr sz="2127" dirty="0">
                <a:latin typeface="Arial MT"/>
                <a:cs typeface="Arial MT"/>
              </a:rPr>
              <a:t>una</a:t>
            </a:r>
            <a:r>
              <a:rPr sz="2127" spc="-35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lista</a:t>
            </a:r>
            <a:r>
              <a:rPr sz="2127" spc="-18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con</a:t>
            </a:r>
            <a:r>
              <a:rPr sz="2127" spc="-30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las</a:t>
            </a:r>
            <a:r>
              <a:rPr sz="2127" spc="-30" dirty="0">
                <a:latin typeface="Arial MT"/>
                <a:cs typeface="Arial MT"/>
              </a:rPr>
              <a:t> </a:t>
            </a:r>
            <a:r>
              <a:rPr lang="es-ES" sz="2127" dirty="0" err="1">
                <a:latin typeface="Arial MT"/>
                <a:cs typeface="Arial MT"/>
              </a:rPr>
              <a:t>subcadenas</a:t>
            </a:r>
            <a:r>
              <a:rPr lang="es-ES" sz="2127" dirty="0">
                <a:latin typeface="Arial MT"/>
                <a:cs typeface="Arial MT"/>
              </a:rPr>
              <a:t> separadas por espacio (defecto)</a:t>
            </a:r>
            <a:endParaRPr sz="2127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7002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Transformación “</a:t>
            </a:r>
            <a:r>
              <a:rPr lang="es-ES" dirty="0" err="1"/>
              <a:t>distinct</a:t>
            </a:r>
            <a:r>
              <a:rPr lang="es-ES" dirty="0"/>
              <a:t>()”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946650" cy="190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89239145-7DA7-94AB-A141-4BA90EF4D154}"/>
              </a:ext>
            </a:extLst>
          </p:cNvPr>
          <p:cNvSpPr txBox="1"/>
          <p:nvPr/>
        </p:nvSpPr>
        <p:spPr>
          <a:xfrm>
            <a:off x="450850" y="1658922"/>
            <a:ext cx="7322967" cy="38448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indent="-37825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Crea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nuevo</a:t>
            </a:r>
            <a:r>
              <a:rPr sz="2400" spc="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4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eliminando</a:t>
            </a:r>
            <a:r>
              <a:rPr sz="2400" spc="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duplicados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1FA28214-3E4D-AFDC-8863-2CD9DDC4F804}"/>
              </a:ext>
            </a:extLst>
          </p:cNvPr>
          <p:cNvSpPr txBox="1"/>
          <p:nvPr/>
        </p:nvSpPr>
        <p:spPr>
          <a:xfrm>
            <a:off x="1142959" y="5622611"/>
            <a:ext cx="8019270" cy="38448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indent="-37825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Resultado: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[1,1,2,2,5] </a:t>
            </a:r>
            <a:r>
              <a:rPr lang="es-ES" sz="2400" spc="-6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sz="2400" spc="5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[1,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2, 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5]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D619C5FD-1E63-7CD0-58D6-D15D38CDB6E7}"/>
              </a:ext>
            </a:extLst>
          </p:cNvPr>
          <p:cNvSpPr txBox="1"/>
          <p:nvPr/>
        </p:nvSpPr>
        <p:spPr>
          <a:xfrm>
            <a:off x="835682" y="2659054"/>
            <a:ext cx="9190260" cy="1949371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5518" rIns="0" bIns="0" rtlCol="0">
            <a:spAutoFit/>
          </a:bodyPr>
          <a:lstStyle/>
          <a:p>
            <a:pPr marL="107322">
              <a:spcBef>
                <a:spcPts val="201"/>
              </a:spcBef>
            </a:pPr>
            <a:r>
              <a:rPr sz="2400" b="1" spc="-6" dirty="0">
                <a:latin typeface="Courier New"/>
                <a:cs typeface="Courier New"/>
              </a:rPr>
              <a:t>numeros</a:t>
            </a:r>
            <a:r>
              <a:rPr sz="2400" b="1" spc="6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12" dirty="0">
                <a:latin typeface="Courier New"/>
                <a:cs typeface="Courier New"/>
              </a:rPr>
              <a:t> </a:t>
            </a:r>
            <a:r>
              <a:rPr sz="2400" b="1" spc="-6" dirty="0">
                <a:latin typeface="Courier New"/>
                <a:cs typeface="Courier New"/>
              </a:rPr>
              <a:t>sc.parallelize([1,1,2,2,5])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800" dirty="0">
              <a:latin typeface="Courier New"/>
              <a:cs typeface="Courier New"/>
            </a:endParaRPr>
          </a:p>
          <a:p>
            <a:pPr marL="107322">
              <a:spcBef>
                <a:spcPts val="1513"/>
              </a:spcBef>
            </a:pPr>
            <a:r>
              <a:rPr sz="2400" b="1" spc="-6" dirty="0">
                <a:latin typeface="Courier New"/>
                <a:cs typeface="Courier New"/>
              </a:rPr>
              <a:t>unicos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12" dirty="0">
                <a:latin typeface="Courier New"/>
                <a:cs typeface="Courier New"/>
              </a:rPr>
              <a:t> </a:t>
            </a:r>
            <a:r>
              <a:rPr sz="2400" b="1" spc="-6" dirty="0" err="1">
                <a:latin typeface="Courier New"/>
                <a:cs typeface="Courier New"/>
              </a:rPr>
              <a:t>numeros.distinct</a:t>
            </a:r>
            <a:r>
              <a:rPr sz="2400" b="1" spc="-6" dirty="0">
                <a:latin typeface="Courier New"/>
                <a:cs typeface="Courier New"/>
              </a:rPr>
              <a:t>()</a:t>
            </a:r>
            <a:endParaRPr lang="es-ES" sz="2400" b="1" spc="-6" dirty="0">
              <a:latin typeface="Courier New"/>
              <a:cs typeface="Courier New"/>
            </a:endParaRPr>
          </a:p>
          <a:p>
            <a:pPr marL="107322">
              <a:spcBef>
                <a:spcPts val="1513"/>
              </a:spcBef>
            </a:pPr>
            <a:r>
              <a:rPr lang="es-ES" sz="2400" b="1" spc="-6" dirty="0" err="1">
                <a:latin typeface="Courier New"/>
                <a:cs typeface="Courier New"/>
              </a:rPr>
              <a:t>unicos.collect</a:t>
            </a:r>
            <a:r>
              <a:rPr lang="es-ES" sz="2400" b="1" spc="-6" dirty="0">
                <a:latin typeface="Courier New"/>
                <a:cs typeface="Courier New"/>
              </a:rPr>
              <a:t>()</a:t>
            </a:r>
            <a:endParaRPr sz="2400" b="1" spc="-6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743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Transformación “</a:t>
            </a:r>
            <a:r>
              <a:rPr lang="es-ES" dirty="0" err="1"/>
              <a:t>sample</a:t>
            </a:r>
            <a:r>
              <a:rPr lang="es-ES" dirty="0"/>
              <a:t>()”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565650" cy="190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7FFC89B-AC34-6789-8302-F8DDC457F582}"/>
              </a:ext>
            </a:extLst>
          </p:cNvPr>
          <p:cNvSpPr txBox="1"/>
          <p:nvPr/>
        </p:nvSpPr>
        <p:spPr>
          <a:xfrm>
            <a:off x="260314" y="1015980"/>
            <a:ext cx="10744200" cy="2232205"/>
          </a:xfrm>
          <a:prstGeom prst="rect">
            <a:avLst/>
          </a:prstGeom>
        </p:spPr>
        <p:txBody>
          <a:bodyPr vert="horz" wrap="square" lIns="0" tIns="79557" rIns="0" bIns="0" rtlCol="0">
            <a:spAutoFit/>
          </a:bodyPr>
          <a:lstStyle/>
          <a:p>
            <a:pPr marL="393265" indent="-378255">
              <a:spcBef>
                <a:spcPts val="626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Devuelve una muestra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RDD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entrada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4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sin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reemplazamiento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93265" marR="1422210" indent="-378255">
              <a:lnSpc>
                <a:spcPts val="2813"/>
              </a:lnSpc>
              <a:spcBef>
                <a:spcPts val="863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primer </a:t>
            </a:r>
            <a:r>
              <a:rPr sz="2400" dirty="0" err="1">
                <a:latin typeface="Arial" panose="020B0604020202020204" pitchFamily="34" charset="0"/>
                <a:cs typeface="Arial" panose="020B0604020202020204" pitchFamily="34" charset="0"/>
              </a:rPr>
              <a:t>parámetro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indica</a:t>
            </a:r>
            <a:r>
              <a:rPr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si hay reemplazamiento</a:t>
            </a:r>
          </a:p>
          <a:p>
            <a:pPr marL="393265" marR="1422210" indent="-378255">
              <a:lnSpc>
                <a:spcPts val="2813"/>
              </a:lnSpc>
              <a:spcBef>
                <a:spcPts val="863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segundo parámetro indica la proporción (entre 0 y 1) de datos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aproximados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que se seleccionan.</a:t>
            </a:r>
          </a:p>
          <a:p>
            <a:pPr marL="393265" marR="1422210" indent="-378255">
              <a:lnSpc>
                <a:spcPts val="2813"/>
              </a:lnSpc>
              <a:spcBef>
                <a:spcPts val="863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589C608-7024-4331-D0AE-E182254415FD}"/>
              </a:ext>
            </a:extLst>
          </p:cNvPr>
          <p:cNvSpPr txBox="1"/>
          <p:nvPr/>
        </p:nvSpPr>
        <p:spPr>
          <a:xfrm>
            <a:off x="813580" y="5185663"/>
            <a:ext cx="9100983" cy="1676564"/>
          </a:xfrm>
          <a:prstGeom prst="rect">
            <a:avLst/>
          </a:prstGeom>
        </p:spPr>
        <p:txBody>
          <a:bodyPr vert="horz" wrap="square" lIns="0" tIns="94567" rIns="0" bIns="0" rtlCol="0">
            <a:spAutoFit/>
          </a:bodyPr>
          <a:lstStyle/>
          <a:p>
            <a:pPr marL="393265" indent="-378255">
              <a:spcBef>
                <a:spcPts val="745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-&gt;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s-ES"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1,4,6,9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s-ES"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 (aleatorio)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>
              <a:spcBef>
                <a:spcPts val="632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sz="24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distinto</a:t>
            </a:r>
          </a:p>
          <a:p>
            <a:pPr marL="393265" marR="6004" indent="-378255">
              <a:lnSpc>
                <a:spcPct val="88300"/>
              </a:lnSpc>
              <a:spcBef>
                <a:spcPts val="875"/>
              </a:spcBef>
              <a:buClr>
                <a:srgbClr val="89B833"/>
              </a:buClr>
              <a:buSzPct val="59090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400" b="1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útil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cuando</a:t>
            </a:r>
            <a:r>
              <a:rPr sz="2400" b="1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hay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un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número de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demasiado</a:t>
            </a:r>
            <a:r>
              <a:rPr sz="2400" b="1" spc="-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elevado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, en tareas de prueba o depuración.</a:t>
            </a:r>
            <a:endParaRPr lang="es-ES" sz="2400" b="1" spc="-70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CD571725-9EB1-9790-C00F-62BCFDCB5DF9}"/>
              </a:ext>
            </a:extLst>
          </p:cNvPr>
          <p:cNvSpPr txBox="1"/>
          <p:nvPr/>
        </p:nvSpPr>
        <p:spPr>
          <a:xfrm>
            <a:off x="302244" y="3187700"/>
            <a:ext cx="10054605" cy="1387678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5518" rIns="0" bIns="0" rtlCol="0">
            <a:spAutoFit/>
          </a:bodyPr>
          <a:lstStyle/>
          <a:p>
            <a:pPr marL="107322">
              <a:spcBef>
                <a:spcPts val="201"/>
              </a:spcBef>
            </a:pPr>
            <a:r>
              <a:rPr sz="2400" b="1" spc="-6" dirty="0">
                <a:latin typeface="Courier New"/>
                <a:cs typeface="Courier New"/>
              </a:rPr>
              <a:t>numeros</a:t>
            </a:r>
            <a:r>
              <a:rPr sz="2400" b="1" spc="18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18" dirty="0">
                <a:latin typeface="Courier New"/>
                <a:cs typeface="Courier New"/>
              </a:rPr>
              <a:t> </a:t>
            </a:r>
            <a:r>
              <a:rPr sz="2400" b="1" spc="-6" dirty="0">
                <a:latin typeface="Courier New"/>
                <a:cs typeface="Courier New"/>
              </a:rPr>
              <a:t>sc.parallelize([1,2,3,4,5,6,7,8,9,10])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800" dirty="0">
              <a:latin typeface="Courier New"/>
              <a:cs typeface="Courier New"/>
            </a:endParaRPr>
          </a:p>
          <a:p>
            <a:pPr marL="107322">
              <a:spcBef>
                <a:spcPts val="1513"/>
              </a:spcBef>
            </a:pPr>
            <a:r>
              <a:rPr lang="es-ES" sz="2400" b="1" spc="-6" dirty="0">
                <a:latin typeface="Courier New"/>
                <a:cs typeface="Courier New"/>
              </a:rPr>
              <a:t>muestra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12" dirty="0">
                <a:latin typeface="Courier New"/>
                <a:cs typeface="Courier New"/>
              </a:rPr>
              <a:t> </a:t>
            </a:r>
            <a:r>
              <a:rPr sz="2400" b="1" spc="-6" dirty="0" err="1">
                <a:latin typeface="Courier New"/>
                <a:cs typeface="Courier New"/>
              </a:rPr>
              <a:t>numeros.sample</a:t>
            </a:r>
            <a:r>
              <a:rPr sz="2400" b="1" spc="-6" dirty="0">
                <a:latin typeface="Courier New"/>
                <a:cs typeface="Courier New"/>
              </a:rPr>
              <a:t>(</a:t>
            </a:r>
            <a:r>
              <a:rPr lang="es-ES" sz="2400" b="1" spc="-6" dirty="0">
                <a:latin typeface="Courier New"/>
                <a:cs typeface="Courier New"/>
              </a:rPr>
              <a:t>False</a:t>
            </a:r>
            <a:r>
              <a:rPr sz="2400" b="1" spc="-6" dirty="0">
                <a:latin typeface="Courier New"/>
                <a:cs typeface="Courier New"/>
              </a:rPr>
              <a:t>,</a:t>
            </a:r>
            <a:r>
              <a:rPr sz="2400" b="1" dirty="0">
                <a:latin typeface="Courier New"/>
                <a:cs typeface="Courier New"/>
              </a:rPr>
              <a:t> </a:t>
            </a:r>
            <a:r>
              <a:rPr lang="es-ES" sz="2400" b="1" spc="-6" dirty="0">
                <a:latin typeface="Courier New"/>
                <a:cs typeface="Courier New"/>
              </a:rPr>
              <a:t>0.5</a:t>
            </a:r>
            <a:r>
              <a:rPr sz="2400" b="1" spc="-6" dirty="0">
                <a:latin typeface="Courier New"/>
                <a:cs typeface="Courier New"/>
              </a:rPr>
              <a:t>)</a:t>
            </a:r>
            <a:endParaRPr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8935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Transformación “</a:t>
            </a:r>
            <a:r>
              <a:rPr lang="es-ES" dirty="0" err="1"/>
              <a:t>union</a:t>
            </a:r>
            <a:r>
              <a:rPr lang="es-ES" dirty="0"/>
              <a:t>()”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4565650" cy="190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6525A58-F010-A523-2344-E7664C88A80A}"/>
              </a:ext>
            </a:extLst>
          </p:cNvPr>
          <p:cNvSpPr txBox="1"/>
          <p:nvPr/>
        </p:nvSpPr>
        <p:spPr>
          <a:xfrm>
            <a:off x="321917" y="1672290"/>
            <a:ext cx="4015361" cy="38448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indent="-37825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Une dos RDDs en uno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DA35975-6E17-21E9-7B51-616F89ED2287}"/>
              </a:ext>
            </a:extLst>
          </p:cNvPr>
          <p:cNvSpPr txBox="1"/>
          <p:nvPr/>
        </p:nvSpPr>
        <p:spPr>
          <a:xfrm>
            <a:off x="623080" y="5661799"/>
            <a:ext cx="8628869" cy="38448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indent="-37825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Resultado:</a:t>
            </a:r>
            <a:r>
              <a:rPr sz="24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spc="12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sz="2400" spc="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[2,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4,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6,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8,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10, 1,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3,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5,</a:t>
            </a:r>
            <a:r>
              <a:rPr sz="24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7,</a:t>
            </a:r>
            <a:r>
              <a:rPr sz="2400" spc="-6" dirty="0">
                <a:latin typeface="Arial" panose="020B0604020202020204" pitchFamily="34" charset="0"/>
                <a:cs typeface="Arial" panose="020B0604020202020204" pitchFamily="34" charset="0"/>
              </a:rPr>
              <a:t> 9]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E8409BE7-1A52-757C-4081-792DC94CF855}"/>
              </a:ext>
            </a:extLst>
          </p:cNvPr>
          <p:cNvSpPr txBox="1"/>
          <p:nvPr/>
        </p:nvSpPr>
        <p:spPr>
          <a:xfrm>
            <a:off x="813580" y="2612353"/>
            <a:ext cx="8247870" cy="2105824"/>
          </a:xfrm>
          <a:prstGeom prst="rect">
            <a:avLst/>
          </a:prstGeom>
          <a:solidFill>
            <a:srgbClr val="D9D9D9"/>
          </a:solidFill>
          <a:ln w="12953">
            <a:solidFill>
              <a:srgbClr val="000000"/>
            </a:solidFill>
          </a:ln>
        </p:spPr>
        <p:txBody>
          <a:bodyPr vert="horz" wrap="square" lIns="0" tIns="25518" rIns="0" bIns="0" rtlCol="0">
            <a:spAutoFit/>
          </a:bodyPr>
          <a:lstStyle/>
          <a:p>
            <a:pPr marL="107322">
              <a:spcBef>
                <a:spcPts val="201"/>
              </a:spcBef>
            </a:pPr>
            <a:r>
              <a:rPr sz="2800" b="1" spc="-6" dirty="0">
                <a:latin typeface="Courier New"/>
                <a:cs typeface="Courier New"/>
              </a:rPr>
              <a:t>pares</a:t>
            </a:r>
            <a:r>
              <a:rPr sz="2800" b="1" spc="12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=</a:t>
            </a:r>
            <a:r>
              <a:rPr sz="2800" b="1" spc="-6" dirty="0">
                <a:latin typeface="Courier New"/>
                <a:cs typeface="Courier New"/>
              </a:rPr>
              <a:t> sc.parallelize([2,4,6,8,10])</a:t>
            </a:r>
            <a:endParaRPr sz="2800" dirty="0">
              <a:latin typeface="Courier New"/>
              <a:cs typeface="Courier New"/>
            </a:endParaRPr>
          </a:p>
          <a:p>
            <a:pPr marL="107322">
              <a:spcBef>
                <a:spcPts val="827"/>
              </a:spcBef>
            </a:pPr>
            <a:r>
              <a:rPr sz="2800" b="1" spc="-6" dirty="0">
                <a:latin typeface="Courier New"/>
                <a:cs typeface="Courier New"/>
              </a:rPr>
              <a:t>impares</a:t>
            </a:r>
            <a:r>
              <a:rPr sz="2800" b="1" spc="6" dirty="0">
                <a:latin typeface="Courier New"/>
                <a:cs typeface="Courier New"/>
              </a:rPr>
              <a:t> </a:t>
            </a:r>
            <a:r>
              <a:rPr sz="2800" b="1" dirty="0">
                <a:latin typeface="Courier New"/>
                <a:cs typeface="Courier New"/>
              </a:rPr>
              <a:t>=</a:t>
            </a:r>
            <a:r>
              <a:rPr sz="2800" b="1" spc="12" dirty="0">
                <a:latin typeface="Courier New"/>
                <a:cs typeface="Courier New"/>
              </a:rPr>
              <a:t> </a:t>
            </a:r>
            <a:r>
              <a:rPr sz="2800" b="1" spc="-6" dirty="0">
                <a:latin typeface="Courier New"/>
                <a:cs typeface="Courier New"/>
              </a:rPr>
              <a:t>sc.parallelize([1,3,5,7,9])</a:t>
            </a:r>
            <a:endParaRPr sz="2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200" dirty="0">
              <a:latin typeface="Courier New"/>
              <a:cs typeface="Courier New"/>
            </a:endParaRPr>
          </a:p>
          <a:p>
            <a:pPr marL="107322">
              <a:spcBef>
                <a:spcPts val="1513"/>
              </a:spcBef>
            </a:pPr>
            <a:r>
              <a:rPr sz="2800" b="1" spc="-6" dirty="0">
                <a:latin typeface="Courier New"/>
                <a:cs typeface="Courier New"/>
              </a:rPr>
              <a:t>numeros </a:t>
            </a:r>
            <a:r>
              <a:rPr sz="2800" b="1" dirty="0">
                <a:latin typeface="Courier New"/>
                <a:cs typeface="Courier New"/>
              </a:rPr>
              <a:t>=</a:t>
            </a:r>
            <a:r>
              <a:rPr sz="2800" b="1" spc="-6" dirty="0">
                <a:latin typeface="Courier New"/>
                <a:cs typeface="Courier New"/>
              </a:rPr>
              <a:t> pares.union(impares)</a:t>
            </a:r>
            <a:endParaRPr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100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9220200" cy="609562"/>
          </a:xfrm>
        </p:spPr>
        <p:txBody>
          <a:bodyPr/>
          <a:lstStyle/>
          <a:p>
            <a:r>
              <a:rPr lang="es-ES" dirty="0"/>
              <a:t>Transformación “</a:t>
            </a:r>
            <a:r>
              <a:rPr lang="es-ES" dirty="0" err="1"/>
              <a:t>union</a:t>
            </a:r>
            <a:r>
              <a:rPr lang="es-ES" dirty="0"/>
              <a:t>()”: ejemplo de uso sencillo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8985250" cy="119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105491D2-657A-EF1B-72B9-1FE29215E8DB}"/>
              </a:ext>
            </a:extLst>
          </p:cNvPr>
          <p:cNvGrpSpPr/>
          <p:nvPr/>
        </p:nvGrpSpPr>
        <p:grpSpPr>
          <a:xfrm>
            <a:off x="272762" y="4645503"/>
            <a:ext cx="3573446" cy="1490862"/>
            <a:chOff x="200025" y="3292221"/>
            <a:chExt cx="3023362" cy="1261364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F286E6D9-CF3F-F874-D12F-B1A307C0FBBB}"/>
                </a:ext>
              </a:extLst>
            </p:cNvPr>
            <p:cNvSpPr/>
            <p:nvPr/>
          </p:nvSpPr>
          <p:spPr>
            <a:xfrm>
              <a:off x="200025" y="3545205"/>
              <a:ext cx="1224915" cy="1008380"/>
            </a:xfrm>
            <a:custGeom>
              <a:avLst/>
              <a:gdLst/>
              <a:ahLst/>
              <a:cxnLst/>
              <a:rect l="l" t="t" r="r" b="b"/>
              <a:pathLst>
                <a:path w="1224915" h="1008379">
                  <a:moveTo>
                    <a:pt x="1056513" y="0"/>
                  </a:moveTo>
                  <a:lnTo>
                    <a:pt x="168021" y="0"/>
                  </a:lnTo>
                  <a:lnTo>
                    <a:pt x="123353" y="5998"/>
                  </a:lnTo>
                  <a:lnTo>
                    <a:pt x="83216" y="22930"/>
                  </a:lnTo>
                  <a:lnTo>
                    <a:pt x="49210" y="49196"/>
                  </a:lnTo>
                  <a:lnTo>
                    <a:pt x="22939" y="83199"/>
                  </a:lnTo>
                  <a:lnTo>
                    <a:pt x="6001" y="123339"/>
                  </a:lnTo>
                  <a:lnTo>
                    <a:pt x="0" y="168021"/>
                  </a:lnTo>
                  <a:lnTo>
                    <a:pt x="0" y="840105"/>
                  </a:lnTo>
                  <a:lnTo>
                    <a:pt x="6001" y="884772"/>
                  </a:lnTo>
                  <a:lnTo>
                    <a:pt x="22939" y="924909"/>
                  </a:lnTo>
                  <a:lnTo>
                    <a:pt x="49210" y="958915"/>
                  </a:lnTo>
                  <a:lnTo>
                    <a:pt x="83216" y="985186"/>
                  </a:lnTo>
                  <a:lnTo>
                    <a:pt x="123353" y="1002124"/>
                  </a:lnTo>
                  <a:lnTo>
                    <a:pt x="168021" y="1008126"/>
                  </a:lnTo>
                  <a:lnTo>
                    <a:pt x="1056513" y="1008126"/>
                  </a:lnTo>
                  <a:lnTo>
                    <a:pt x="1101194" y="1002124"/>
                  </a:lnTo>
                  <a:lnTo>
                    <a:pt x="1141334" y="985186"/>
                  </a:lnTo>
                  <a:lnTo>
                    <a:pt x="1175337" y="958915"/>
                  </a:lnTo>
                  <a:lnTo>
                    <a:pt x="1201603" y="924909"/>
                  </a:lnTo>
                  <a:lnTo>
                    <a:pt x="1218535" y="884772"/>
                  </a:lnTo>
                  <a:lnTo>
                    <a:pt x="1224534" y="840105"/>
                  </a:lnTo>
                  <a:lnTo>
                    <a:pt x="1224534" y="168021"/>
                  </a:lnTo>
                  <a:lnTo>
                    <a:pt x="1218535" y="123339"/>
                  </a:lnTo>
                  <a:lnTo>
                    <a:pt x="1201603" y="83199"/>
                  </a:lnTo>
                  <a:lnTo>
                    <a:pt x="1175337" y="49196"/>
                  </a:lnTo>
                  <a:lnTo>
                    <a:pt x="1141334" y="22930"/>
                  </a:lnTo>
                  <a:lnTo>
                    <a:pt x="1101194" y="5998"/>
                  </a:lnTo>
                  <a:lnTo>
                    <a:pt x="1056513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A3DC3347-A385-BAB1-1C40-ED01CB4973AC}"/>
                </a:ext>
              </a:extLst>
            </p:cNvPr>
            <p:cNvSpPr/>
            <p:nvPr/>
          </p:nvSpPr>
          <p:spPr>
            <a:xfrm>
              <a:off x="200025" y="3545205"/>
              <a:ext cx="1224915" cy="1008380"/>
            </a:xfrm>
            <a:custGeom>
              <a:avLst/>
              <a:gdLst/>
              <a:ahLst/>
              <a:cxnLst/>
              <a:rect l="l" t="t" r="r" b="b"/>
              <a:pathLst>
                <a:path w="1224915" h="1008379">
                  <a:moveTo>
                    <a:pt x="0" y="168021"/>
                  </a:moveTo>
                  <a:lnTo>
                    <a:pt x="6001" y="123339"/>
                  </a:lnTo>
                  <a:lnTo>
                    <a:pt x="22939" y="83199"/>
                  </a:lnTo>
                  <a:lnTo>
                    <a:pt x="49210" y="49196"/>
                  </a:lnTo>
                  <a:lnTo>
                    <a:pt x="83216" y="22930"/>
                  </a:lnTo>
                  <a:lnTo>
                    <a:pt x="123353" y="5998"/>
                  </a:lnTo>
                  <a:lnTo>
                    <a:pt x="168021" y="0"/>
                  </a:lnTo>
                  <a:lnTo>
                    <a:pt x="1056513" y="0"/>
                  </a:lnTo>
                  <a:lnTo>
                    <a:pt x="1101194" y="5998"/>
                  </a:lnTo>
                  <a:lnTo>
                    <a:pt x="1141334" y="22930"/>
                  </a:lnTo>
                  <a:lnTo>
                    <a:pt x="1175337" y="49196"/>
                  </a:lnTo>
                  <a:lnTo>
                    <a:pt x="1201603" y="83199"/>
                  </a:lnTo>
                  <a:lnTo>
                    <a:pt x="1218535" y="123339"/>
                  </a:lnTo>
                  <a:lnTo>
                    <a:pt x="1224534" y="168021"/>
                  </a:lnTo>
                  <a:lnTo>
                    <a:pt x="1224534" y="840105"/>
                  </a:lnTo>
                  <a:lnTo>
                    <a:pt x="1218535" y="884772"/>
                  </a:lnTo>
                  <a:lnTo>
                    <a:pt x="1201603" y="924909"/>
                  </a:lnTo>
                  <a:lnTo>
                    <a:pt x="1175337" y="958915"/>
                  </a:lnTo>
                  <a:lnTo>
                    <a:pt x="1141334" y="985186"/>
                  </a:lnTo>
                  <a:lnTo>
                    <a:pt x="1101194" y="1002124"/>
                  </a:lnTo>
                  <a:lnTo>
                    <a:pt x="1056513" y="1008126"/>
                  </a:lnTo>
                  <a:lnTo>
                    <a:pt x="168021" y="1008126"/>
                  </a:lnTo>
                  <a:lnTo>
                    <a:pt x="123353" y="1002124"/>
                  </a:lnTo>
                  <a:lnTo>
                    <a:pt x="83216" y="985186"/>
                  </a:lnTo>
                  <a:lnTo>
                    <a:pt x="49210" y="958915"/>
                  </a:lnTo>
                  <a:lnTo>
                    <a:pt x="22939" y="924909"/>
                  </a:lnTo>
                  <a:lnTo>
                    <a:pt x="6001" y="884772"/>
                  </a:lnTo>
                  <a:lnTo>
                    <a:pt x="0" y="840105"/>
                  </a:lnTo>
                  <a:lnTo>
                    <a:pt x="0" y="168021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5AD7BE3F-F601-C968-B301-7BEFCA2DC3FB}"/>
                </a:ext>
              </a:extLst>
            </p:cNvPr>
            <p:cNvSpPr/>
            <p:nvPr/>
          </p:nvSpPr>
          <p:spPr>
            <a:xfrm>
              <a:off x="1450213" y="3404489"/>
              <a:ext cx="490855" cy="342900"/>
            </a:xfrm>
            <a:custGeom>
              <a:avLst/>
              <a:gdLst/>
              <a:ahLst/>
              <a:cxnLst/>
              <a:rect l="l" t="t" r="r" b="b"/>
              <a:pathLst>
                <a:path w="490855" h="342900">
                  <a:moveTo>
                    <a:pt x="300481" y="0"/>
                  </a:moveTo>
                  <a:lnTo>
                    <a:pt x="329438" y="65912"/>
                  </a:lnTo>
                  <a:lnTo>
                    <a:pt x="0" y="211074"/>
                  </a:lnTo>
                  <a:lnTo>
                    <a:pt x="58039" y="342900"/>
                  </a:lnTo>
                  <a:lnTo>
                    <a:pt x="387476" y="197739"/>
                  </a:lnTo>
                  <a:lnTo>
                    <a:pt x="416560" y="263652"/>
                  </a:lnTo>
                  <a:lnTo>
                    <a:pt x="490347" y="73787"/>
                  </a:lnTo>
                  <a:lnTo>
                    <a:pt x="300481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0798169F-FB8F-EC6C-CE7D-06605927B7FA}"/>
                </a:ext>
              </a:extLst>
            </p:cNvPr>
            <p:cNvSpPr/>
            <p:nvPr/>
          </p:nvSpPr>
          <p:spPr>
            <a:xfrm>
              <a:off x="1450213" y="3404489"/>
              <a:ext cx="490855" cy="342900"/>
            </a:xfrm>
            <a:custGeom>
              <a:avLst/>
              <a:gdLst/>
              <a:ahLst/>
              <a:cxnLst/>
              <a:rect l="l" t="t" r="r" b="b"/>
              <a:pathLst>
                <a:path w="490855" h="342900">
                  <a:moveTo>
                    <a:pt x="0" y="211074"/>
                  </a:moveTo>
                  <a:lnTo>
                    <a:pt x="329438" y="65912"/>
                  </a:lnTo>
                  <a:lnTo>
                    <a:pt x="300481" y="0"/>
                  </a:lnTo>
                  <a:lnTo>
                    <a:pt x="490347" y="73787"/>
                  </a:lnTo>
                  <a:lnTo>
                    <a:pt x="416560" y="263652"/>
                  </a:lnTo>
                  <a:lnTo>
                    <a:pt x="387476" y="197739"/>
                  </a:lnTo>
                  <a:lnTo>
                    <a:pt x="58039" y="342900"/>
                  </a:lnTo>
                  <a:lnTo>
                    <a:pt x="0" y="211074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14E88D5C-C40C-7309-1950-6832D4C5F5F8}"/>
                </a:ext>
              </a:extLst>
            </p:cNvPr>
            <p:cNvSpPr/>
            <p:nvPr/>
          </p:nvSpPr>
          <p:spPr>
            <a:xfrm>
              <a:off x="1999107" y="3292221"/>
              <a:ext cx="1224280" cy="547370"/>
            </a:xfrm>
            <a:custGeom>
              <a:avLst/>
              <a:gdLst/>
              <a:ahLst/>
              <a:cxnLst/>
              <a:rect l="l" t="t" r="r" b="b"/>
              <a:pathLst>
                <a:path w="1224280" h="547370">
                  <a:moveTo>
                    <a:pt x="1132586" y="0"/>
                  </a:moveTo>
                  <a:lnTo>
                    <a:pt x="91186" y="0"/>
                  </a:lnTo>
                  <a:lnTo>
                    <a:pt x="55667" y="7157"/>
                  </a:lnTo>
                  <a:lnTo>
                    <a:pt x="26685" y="26685"/>
                  </a:lnTo>
                  <a:lnTo>
                    <a:pt x="7157" y="55667"/>
                  </a:lnTo>
                  <a:lnTo>
                    <a:pt x="0" y="91185"/>
                  </a:lnTo>
                  <a:lnTo>
                    <a:pt x="0" y="455929"/>
                  </a:lnTo>
                  <a:lnTo>
                    <a:pt x="7157" y="491448"/>
                  </a:lnTo>
                  <a:lnTo>
                    <a:pt x="26685" y="520430"/>
                  </a:lnTo>
                  <a:lnTo>
                    <a:pt x="55667" y="539958"/>
                  </a:lnTo>
                  <a:lnTo>
                    <a:pt x="91186" y="547115"/>
                  </a:lnTo>
                  <a:lnTo>
                    <a:pt x="1132586" y="547115"/>
                  </a:lnTo>
                  <a:lnTo>
                    <a:pt x="1168104" y="539958"/>
                  </a:lnTo>
                  <a:lnTo>
                    <a:pt x="1197086" y="520430"/>
                  </a:lnTo>
                  <a:lnTo>
                    <a:pt x="1216614" y="491448"/>
                  </a:lnTo>
                  <a:lnTo>
                    <a:pt x="1223772" y="455929"/>
                  </a:lnTo>
                  <a:lnTo>
                    <a:pt x="1223772" y="91185"/>
                  </a:lnTo>
                  <a:lnTo>
                    <a:pt x="1216614" y="55667"/>
                  </a:lnTo>
                  <a:lnTo>
                    <a:pt x="1197086" y="26685"/>
                  </a:lnTo>
                  <a:lnTo>
                    <a:pt x="1168104" y="7157"/>
                  </a:lnTo>
                  <a:lnTo>
                    <a:pt x="1132586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96582F90-DDD0-6D35-B163-E7C93A77AFED}"/>
                </a:ext>
              </a:extLst>
            </p:cNvPr>
            <p:cNvSpPr/>
            <p:nvPr/>
          </p:nvSpPr>
          <p:spPr>
            <a:xfrm>
              <a:off x="1999107" y="3292221"/>
              <a:ext cx="1224280" cy="547370"/>
            </a:xfrm>
            <a:custGeom>
              <a:avLst/>
              <a:gdLst/>
              <a:ahLst/>
              <a:cxnLst/>
              <a:rect l="l" t="t" r="r" b="b"/>
              <a:pathLst>
                <a:path w="1224280" h="547370">
                  <a:moveTo>
                    <a:pt x="0" y="91185"/>
                  </a:moveTo>
                  <a:lnTo>
                    <a:pt x="7157" y="55667"/>
                  </a:lnTo>
                  <a:lnTo>
                    <a:pt x="26685" y="26685"/>
                  </a:lnTo>
                  <a:lnTo>
                    <a:pt x="55667" y="7157"/>
                  </a:lnTo>
                  <a:lnTo>
                    <a:pt x="91186" y="0"/>
                  </a:lnTo>
                  <a:lnTo>
                    <a:pt x="1132586" y="0"/>
                  </a:lnTo>
                  <a:lnTo>
                    <a:pt x="1168104" y="7157"/>
                  </a:lnTo>
                  <a:lnTo>
                    <a:pt x="1197086" y="26685"/>
                  </a:lnTo>
                  <a:lnTo>
                    <a:pt x="1216614" y="55667"/>
                  </a:lnTo>
                  <a:lnTo>
                    <a:pt x="1223772" y="91185"/>
                  </a:lnTo>
                  <a:lnTo>
                    <a:pt x="1223772" y="455929"/>
                  </a:lnTo>
                  <a:lnTo>
                    <a:pt x="1216614" y="491448"/>
                  </a:lnTo>
                  <a:lnTo>
                    <a:pt x="1197086" y="520430"/>
                  </a:lnTo>
                  <a:lnTo>
                    <a:pt x="1168104" y="539958"/>
                  </a:lnTo>
                  <a:lnTo>
                    <a:pt x="1132586" y="547115"/>
                  </a:lnTo>
                  <a:lnTo>
                    <a:pt x="91186" y="547115"/>
                  </a:lnTo>
                  <a:lnTo>
                    <a:pt x="55667" y="539958"/>
                  </a:lnTo>
                  <a:lnTo>
                    <a:pt x="26685" y="520430"/>
                  </a:lnTo>
                  <a:lnTo>
                    <a:pt x="7157" y="491448"/>
                  </a:lnTo>
                  <a:lnTo>
                    <a:pt x="0" y="455929"/>
                  </a:lnTo>
                  <a:lnTo>
                    <a:pt x="0" y="91185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F5BDCD93-9E3B-D741-1369-A1F556E55F59}"/>
              </a:ext>
            </a:extLst>
          </p:cNvPr>
          <p:cNvGrpSpPr/>
          <p:nvPr/>
        </p:nvGrpSpPr>
        <p:grpSpPr>
          <a:xfrm>
            <a:off x="119785" y="1329938"/>
            <a:ext cx="10569030" cy="2543562"/>
            <a:chOff x="101346" y="765048"/>
            <a:chExt cx="8942070" cy="2152015"/>
          </a:xfrm>
        </p:grpSpPr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B1640260-5E89-1421-F7FA-83ABA721C6BD}"/>
                </a:ext>
              </a:extLst>
            </p:cNvPr>
            <p:cNvSpPr/>
            <p:nvPr/>
          </p:nvSpPr>
          <p:spPr>
            <a:xfrm>
              <a:off x="107823" y="771525"/>
              <a:ext cx="8929370" cy="2139315"/>
            </a:xfrm>
            <a:custGeom>
              <a:avLst/>
              <a:gdLst/>
              <a:ahLst/>
              <a:cxnLst/>
              <a:rect l="l" t="t" r="r" b="b"/>
              <a:pathLst>
                <a:path w="8929370" h="2139315">
                  <a:moveTo>
                    <a:pt x="8929116" y="0"/>
                  </a:moveTo>
                  <a:lnTo>
                    <a:pt x="0" y="0"/>
                  </a:lnTo>
                  <a:lnTo>
                    <a:pt x="0" y="2138934"/>
                  </a:lnTo>
                  <a:lnTo>
                    <a:pt x="8929116" y="2138934"/>
                  </a:lnTo>
                  <a:lnTo>
                    <a:pt x="892911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r>
                <a:rPr lang="pl-PL" sz="2000" b="1" spc="-6" dirty="0">
                  <a:latin typeface="Courier New"/>
                  <a:cs typeface="Courier New"/>
                </a:rPr>
                <a:t>log</a:t>
              </a:r>
              <a:r>
                <a:rPr lang="pl-PL" sz="2000" b="1" dirty="0">
                  <a:latin typeface="Courier New"/>
                  <a:cs typeface="Courier New"/>
                </a:rPr>
                <a:t> </a:t>
              </a:r>
              <a:r>
                <a:rPr lang="pl-PL" sz="2000" b="1" spc="-6" dirty="0">
                  <a:latin typeface="Courier New"/>
                  <a:cs typeface="Courier New"/>
                </a:rPr>
                <a:t>=</a:t>
              </a:r>
              <a:r>
                <a:rPr lang="pl-PL" sz="2000" b="1" spc="6" dirty="0">
                  <a:latin typeface="Courier New"/>
                  <a:cs typeface="Courier New"/>
                </a:rPr>
                <a:t> </a:t>
              </a:r>
              <a:r>
                <a:rPr lang="pl-PL" sz="2000" b="1" spc="-12" dirty="0">
                  <a:latin typeface="Courier New"/>
                  <a:cs typeface="Courier New"/>
                </a:rPr>
                <a:t>sc.parallelize(['E:</a:t>
              </a:r>
              <a:r>
                <a:rPr lang="pl-PL" sz="2000" b="1" spc="6" dirty="0">
                  <a:latin typeface="Courier New"/>
                  <a:cs typeface="Courier New"/>
                </a:rPr>
                <a:t> </a:t>
              </a:r>
              <a:r>
                <a:rPr lang="pl-PL" sz="2000" b="1" spc="-12" dirty="0">
                  <a:latin typeface="Courier New"/>
                  <a:cs typeface="Courier New"/>
                </a:rPr>
                <a:t>e21',</a:t>
              </a:r>
              <a:r>
                <a:rPr lang="pl-PL" sz="2000" b="1" spc="6" dirty="0">
                  <a:latin typeface="Courier New"/>
                  <a:cs typeface="Courier New"/>
                </a:rPr>
                <a:t> </a:t>
              </a:r>
              <a:r>
                <a:rPr lang="pl-PL" sz="2000" b="1" spc="-6" dirty="0">
                  <a:latin typeface="Courier New"/>
                  <a:cs typeface="Courier New"/>
                </a:rPr>
                <a:t>'I:</a:t>
              </a:r>
              <a:r>
                <a:rPr lang="pl-PL" sz="2000" b="1" dirty="0">
                  <a:latin typeface="Courier New"/>
                  <a:cs typeface="Courier New"/>
                </a:rPr>
                <a:t> </a:t>
              </a:r>
              <a:r>
                <a:rPr lang="pl-PL" sz="2000" b="1" spc="-12" dirty="0">
                  <a:latin typeface="Courier New"/>
                  <a:cs typeface="Courier New"/>
                </a:rPr>
                <a:t>i11',</a:t>
              </a:r>
              <a:r>
                <a:rPr lang="pl-PL" sz="2000" b="1" dirty="0">
                  <a:latin typeface="Courier New"/>
                  <a:cs typeface="Courier New"/>
                </a:rPr>
                <a:t> </a:t>
              </a:r>
              <a:r>
                <a:rPr lang="pl-PL" sz="2000" b="1" spc="-6" dirty="0">
                  <a:latin typeface="Courier New"/>
                  <a:cs typeface="Courier New"/>
                </a:rPr>
                <a:t>'W:</a:t>
              </a:r>
              <a:r>
                <a:rPr lang="pl-PL" sz="2000" b="1" spc="6" dirty="0">
                  <a:latin typeface="Courier New"/>
                  <a:cs typeface="Courier New"/>
                </a:rPr>
                <a:t> </a:t>
              </a:r>
              <a:r>
                <a:rPr lang="pl-PL" sz="2000" b="1" spc="-12" dirty="0">
                  <a:latin typeface="Courier New"/>
                  <a:cs typeface="Courier New"/>
                </a:rPr>
                <a:t>w12',</a:t>
              </a:r>
              <a:r>
                <a:rPr lang="pl-PL" sz="2000" b="1" spc="6" dirty="0">
                  <a:latin typeface="Courier New"/>
                  <a:cs typeface="Courier New"/>
                </a:rPr>
                <a:t> </a:t>
              </a:r>
              <a:r>
                <a:rPr lang="pl-PL" sz="2000" b="1" spc="-6" dirty="0">
                  <a:latin typeface="Courier New"/>
                  <a:cs typeface="Courier New"/>
                </a:rPr>
                <a:t>'I:</a:t>
              </a:r>
              <a:r>
                <a:rPr lang="pl-PL" sz="2000" b="1" dirty="0">
                  <a:latin typeface="Courier New"/>
                  <a:cs typeface="Courier New"/>
                </a:rPr>
                <a:t> </a:t>
              </a:r>
              <a:r>
                <a:rPr lang="pl-PL" sz="2000" b="1" spc="-12" dirty="0">
                  <a:latin typeface="Courier New"/>
                  <a:cs typeface="Courier New"/>
                </a:rPr>
                <a:t>i11',</a:t>
              </a:r>
              <a:r>
                <a:rPr lang="pl-PL" sz="2000" b="1" spc="-6" dirty="0">
                  <a:latin typeface="Courier New"/>
                  <a:cs typeface="Courier New"/>
                </a:rPr>
                <a:t> 'W:</a:t>
              </a:r>
              <a:r>
                <a:rPr lang="pl-PL" sz="2000" b="1" spc="6" dirty="0">
                  <a:latin typeface="Courier New"/>
                  <a:cs typeface="Courier New"/>
                </a:rPr>
                <a:t> </a:t>
              </a:r>
              <a:r>
                <a:rPr lang="pl-PL" sz="2000" b="1" spc="-12" dirty="0">
                  <a:latin typeface="Courier New"/>
                  <a:cs typeface="Courier New"/>
                </a:rPr>
                <a:t>w13',</a:t>
              </a:r>
              <a:r>
                <a:rPr lang="pl-PL" sz="2000" b="1" spc="6" dirty="0">
                  <a:latin typeface="Courier New"/>
                  <a:cs typeface="Courier New"/>
                </a:rPr>
                <a:t> </a:t>
              </a:r>
              <a:r>
                <a:rPr lang="pl-PL" sz="2000" b="1" spc="-6" dirty="0">
                  <a:latin typeface="Courier New"/>
                  <a:cs typeface="Courier New"/>
                </a:rPr>
                <a:t>'E:</a:t>
              </a:r>
              <a:r>
                <a:rPr lang="pl-PL" sz="2000" b="1" dirty="0">
                  <a:latin typeface="Courier New"/>
                  <a:cs typeface="Courier New"/>
                </a:rPr>
                <a:t> </a:t>
              </a:r>
              <a:r>
                <a:rPr lang="pl-PL" sz="2000" b="1" spc="-12" dirty="0">
                  <a:latin typeface="Courier New"/>
                  <a:cs typeface="Courier New"/>
                </a:rPr>
                <a:t>e45’])</a:t>
              </a:r>
              <a:endParaRPr lang="es-ES" sz="2000" b="1" spc="-12" dirty="0">
                <a:latin typeface="Courier New"/>
                <a:cs typeface="Courier New"/>
              </a:endParaRPr>
            </a:p>
            <a:p>
              <a:endParaRPr lang="es-ES" sz="2000" b="1" spc="-12" dirty="0">
                <a:latin typeface="Courier New"/>
                <a:cs typeface="Courier New"/>
              </a:endParaRPr>
            </a:p>
            <a:p>
              <a:r>
                <a:rPr lang="es-ES" sz="2000" b="1" spc="-12" dirty="0">
                  <a:latin typeface="Courier New"/>
                  <a:cs typeface="Courier New"/>
                </a:rPr>
                <a:t>info = </a:t>
              </a:r>
              <a:r>
                <a:rPr lang="es-ES" sz="2000" b="1" spc="-12" dirty="0" err="1">
                  <a:latin typeface="Courier New"/>
                  <a:cs typeface="Courier New"/>
                </a:rPr>
                <a:t>log.filter</a:t>
              </a:r>
              <a:r>
                <a:rPr lang="es-ES" sz="2000" b="1" spc="-12" dirty="0">
                  <a:latin typeface="Courier New"/>
                  <a:cs typeface="Courier New"/>
                </a:rPr>
                <a:t>(lambda elemento: elemento[0]==</a:t>
              </a:r>
              <a:r>
                <a:rPr lang="es-ES" sz="2000" b="1" spc="-6" dirty="0">
                  <a:latin typeface="Courier New"/>
                  <a:cs typeface="Courier New"/>
                </a:rPr>
                <a:t>‘</a:t>
              </a:r>
              <a:r>
                <a:rPr lang="pl-PL" sz="2000" b="1" spc="-6" dirty="0">
                  <a:latin typeface="Courier New"/>
                  <a:cs typeface="Courier New"/>
                </a:rPr>
                <a:t>I’</a:t>
              </a:r>
              <a:r>
                <a:rPr lang="es-ES" sz="2000" b="1" spc="-6" dirty="0">
                  <a:latin typeface="Courier New"/>
                  <a:cs typeface="Courier New"/>
                </a:rPr>
                <a:t>)</a:t>
              </a:r>
            </a:p>
            <a:p>
              <a:r>
                <a:rPr lang="es-ES" sz="2000" b="1" spc="-12" dirty="0">
                  <a:latin typeface="Courier New"/>
                  <a:cs typeface="Courier New"/>
                </a:rPr>
                <a:t>error = </a:t>
              </a:r>
              <a:r>
                <a:rPr lang="es-ES" sz="2000" b="1" spc="-12" dirty="0" err="1">
                  <a:latin typeface="Courier New"/>
                  <a:cs typeface="Courier New"/>
                </a:rPr>
                <a:t>log.filter</a:t>
              </a:r>
              <a:r>
                <a:rPr lang="es-ES" sz="2000" b="1" spc="-12" dirty="0">
                  <a:latin typeface="Courier New"/>
                  <a:cs typeface="Courier New"/>
                </a:rPr>
                <a:t>(lambda elemento: elemento[0]==</a:t>
              </a:r>
              <a:r>
                <a:rPr lang="pl-PL" sz="2000" b="1" spc="-6" dirty="0">
                  <a:latin typeface="Courier New"/>
                  <a:cs typeface="Courier New"/>
                </a:rPr>
                <a:t>‘</a:t>
              </a:r>
              <a:r>
                <a:rPr lang="es-ES" sz="2000" b="1" spc="-6" dirty="0">
                  <a:latin typeface="Courier New"/>
                  <a:cs typeface="Courier New"/>
                </a:rPr>
                <a:t>E</a:t>
              </a:r>
              <a:r>
                <a:rPr lang="pl-PL" sz="2000" b="1" spc="-6" dirty="0">
                  <a:latin typeface="Courier New"/>
                  <a:cs typeface="Courier New"/>
                </a:rPr>
                <a:t>’</a:t>
              </a:r>
              <a:r>
                <a:rPr lang="es-ES" sz="2000" b="1" spc="-6" dirty="0">
                  <a:latin typeface="Courier New"/>
                  <a:cs typeface="Courier New"/>
                </a:rPr>
                <a:t>)</a:t>
              </a:r>
              <a:endParaRPr lang="es-ES" sz="2000" b="1" spc="-12" dirty="0">
                <a:latin typeface="Courier New"/>
                <a:cs typeface="Courier New"/>
              </a:endParaRPr>
            </a:p>
            <a:p>
              <a:endParaRPr lang="es-ES" sz="2000" b="1" spc="-12" dirty="0">
                <a:latin typeface="Courier New"/>
                <a:cs typeface="Courier New"/>
              </a:endParaRPr>
            </a:p>
            <a:p>
              <a:r>
                <a:rPr lang="es-ES" sz="2000" b="1" spc="-12" dirty="0" err="1">
                  <a:latin typeface="Courier New"/>
                  <a:cs typeface="Courier New"/>
                </a:rPr>
                <a:t>inferr</a:t>
              </a:r>
              <a:r>
                <a:rPr lang="es-ES" sz="2000" b="1" spc="-12" dirty="0">
                  <a:latin typeface="Courier New"/>
                  <a:cs typeface="Courier New"/>
                </a:rPr>
                <a:t> = </a:t>
              </a:r>
              <a:r>
                <a:rPr lang="es-ES" sz="2000" b="1" spc="-12" dirty="0" err="1">
                  <a:latin typeface="Courier New"/>
                  <a:cs typeface="Courier New"/>
                </a:rPr>
                <a:t>info.union</a:t>
              </a:r>
              <a:r>
                <a:rPr lang="es-ES" sz="2000" b="1" spc="-12" dirty="0">
                  <a:latin typeface="Courier New"/>
                  <a:cs typeface="Courier New"/>
                </a:rPr>
                <a:t>(error)</a:t>
              </a:r>
            </a:p>
            <a:p>
              <a:endParaRPr lang="pl-PL" sz="2000" dirty="0">
                <a:latin typeface="Courier New"/>
                <a:cs typeface="Courier New"/>
              </a:endParaRPr>
            </a:p>
            <a:p>
              <a:endParaRPr sz="2000" dirty="0"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F5E3D875-4ED0-FBC0-23EE-30F5C72AE432}"/>
                </a:ext>
              </a:extLst>
            </p:cNvPr>
            <p:cNvSpPr/>
            <p:nvPr/>
          </p:nvSpPr>
          <p:spPr>
            <a:xfrm>
              <a:off x="107823" y="771525"/>
              <a:ext cx="8929370" cy="2139315"/>
            </a:xfrm>
            <a:custGeom>
              <a:avLst/>
              <a:gdLst/>
              <a:ahLst/>
              <a:cxnLst/>
              <a:rect l="l" t="t" r="r" b="b"/>
              <a:pathLst>
                <a:path w="8929370" h="2139315">
                  <a:moveTo>
                    <a:pt x="0" y="2138934"/>
                  </a:moveTo>
                  <a:lnTo>
                    <a:pt x="8929116" y="2138934"/>
                  </a:lnTo>
                  <a:lnTo>
                    <a:pt x="8929116" y="0"/>
                  </a:lnTo>
                  <a:lnTo>
                    <a:pt x="0" y="0"/>
                  </a:lnTo>
                  <a:lnTo>
                    <a:pt x="0" y="2138934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19A1C7C8-17B6-507F-9704-7D4B6890116B}"/>
              </a:ext>
            </a:extLst>
          </p:cNvPr>
          <p:cNvSpPr/>
          <p:nvPr/>
        </p:nvSpPr>
        <p:spPr>
          <a:xfrm>
            <a:off x="6209324" y="5401738"/>
            <a:ext cx="379771" cy="90815"/>
          </a:xfrm>
          <a:custGeom>
            <a:avLst/>
            <a:gdLst/>
            <a:ahLst/>
            <a:cxnLst/>
            <a:rect l="l" t="t" r="r" b="b"/>
            <a:pathLst>
              <a:path w="321310" h="76835">
                <a:moveTo>
                  <a:pt x="310913" y="31483"/>
                </a:moveTo>
                <a:lnTo>
                  <a:pt x="257555" y="31483"/>
                </a:lnTo>
                <a:lnTo>
                  <a:pt x="257809" y="44183"/>
                </a:lnTo>
                <a:lnTo>
                  <a:pt x="245131" y="44485"/>
                </a:lnTo>
                <a:lnTo>
                  <a:pt x="245871" y="76225"/>
                </a:lnTo>
                <a:lnTo>
                  <a:pt x="321182" y="36321"/>
                </a:lnTo>
                <a:lnTo>
                  <a:pt x="310913" y="31483"/>
                </a:lnTo>
                <a:close/>
              </a:path>
              <a:path w="321310" h="76835">
                <a:moveTo>
                  <a:pt x="244835" y="31786"/>
                </a:moveTo>
                <a:lnTo>
                  <a:pt x="0" y="37630"/>
                </a:lnTo>
                <a:lnTo>
                  <a:pt x="253" y="50317"/>
                </a:lnTo>
                <a:lnTo>
                  <a:pt x="245131" y="44485"/>
                </a:lnTo>
                <a:lnTo>
                  <a:pt x="244835" y="31786"/>
                </a:lnTo>
                <a:close/>
              </a:path>
              <a:path w="321310" h="76835">
                <a:moveTo>
                  <a:pt x="257555" y="31483"/>
                </a:moveTo>
                <a:lnTo>
                  <a:pt x="244835" y="31786"/>
                </a:lnTo>
                <a:lnTo>
                  <a:pt x="245131" y="44485"/>
                </a:lnTo>
                <a:lnTo>
                  <a:pt x="257809" y="44183"/>
                </a:lnTo>
                <a:lnTo>
                  <a:pt x="257555" y="31483"/>
                </a:lnTo>
                <a:close/>
              </a:path>
              <a:path w="321310" h="76835">
                <a:moveTo>
                  <a:pt x="244093" y="0"/>
                </a:moveTo>
                <a:lnTo>
                  <a:pt x="244835" y="31786"/>
                </a:lnTo>
                <a:lnTo>
                  <a:pt x="257555" y="31483"/>
                </a:lnTo>
                <a:lnTo>
                  <a:pt x="310913" y="31483"/>
                </a:lnTo>
                <a:lnTo>
                  <a:pt x="244093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58DAF39-FEBF-2F34-3161-B0A7AE873071}"/>
              </a:ext>
            </a:extLst>
          </p:cNvPr>
          <p:cNvSpPr txBox="1"/>
          <p:nvPr/>
        </p:nvSpPr>
        <p:spPr>
          <a:xfrm>
            <a:off x="6872795" y="5267693"/>
            <a:ext cx="3728657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['I:</a:t>
            </a:r>
            <a:r>
              <a:rPr sz="2127" spc="-12" dirty="0">
                <a:latin typeface="Arial MT"/>
                <a:cs typeface="Arial MT"/>
              </a:rPr>
              <a:t> </a:t>
            </a:r>
            <a:r>
              <a:rPr sz="2127" spc="-35" dirty="0">
                <a:latin typeface="Arial MT"/>
                <a:cs typeface="Arial MT"/>
              </a:rPr>
              <a:t>i11',</a:t>
            </a:r>
            <a:r>
              <a:rPr sz="2127" spc="-30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'I:</a:t>
            </a:r>
            <a:r>
              <a:rPr sz="2127" spc="-24" dirty="0">
                <a:latin typeface="Arial MT"/>
                <a:cs typeface="Arial MT"/>
              </a:rPr>
              <a:t> </a:t>
            </a:r>
            <a:r>
              <a:rPr sz="2127" spc="-35" dirty="0">
                <a:latin typeface="Arial MT"/>
                <a:cs typeface="Arial MT"/>
              </a:rPr>
              <a:t>i11',</a:t>
            </a:r>
            <a:r>
              <a:rPr sz="2127" spc="-30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'E:</a:t>
            </a:r>
            <a:r>
              <a:rPr sz="2127" spc="-24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e21',</a:t>
            </a:r>
            <a:r>
              <a:rPr sz="2127" spc="-18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'E:</a:t>
            </a:r>
            <a:r>
              <a:rPr sz="2127" spc="-24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e45']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34E787F-F6BC-14E0-8399-6C553DF0DCEF}"/>
              </a:ext>
            </a:extLst>
          </p:cNvPr>
          <p:cNvSpPr txBox="1"/>
          <p:nvPr/>
        </p:nvSpPr>
        <p:spPr>
          <a:xfrm>
            <a:off x="390278" y="4516638"/>
            <a:ext cx="1168581" cy="1245195"/>
          </a:xfrm>
          <a:prstGeom prst="rect">
            <a:avLst/>
          </a:prstGeom>
        </p:spPr>
        <p:txBody>
          <a:bodyPr vert="horz" wrap="square" lIns="0" tIns="159113" rIns="0" bIns="0" rtlCol="0">
            <a:spAutoFit/>
          </a:bodyPr>
          <a:lstStyle/>
          <a:p>
            <a:pPr marL="15010">
              <a:spcBef>
                <a:spcPts val="1253"/>
              </a:spcBef>
            </a:pPr>
            <a:r>
              <a:rPr sz="2127" dirty="0">
                <a:latin typeface="Arial MT"/>
                <a:cs typeface="Arial MT"/>
              </a:rPr>
              <a:t>RDD:</a:t>
            </a:r>
            <a:r>
              <a:rPr sz="2127" spc="-65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log</a:t>
            </a:r>
          </a:p>
          <a:p>
            <a:pPr marL="51034" algn="ctr">
              <a:spcBef>
                <a:spcPts val="751"/>
              </a:spcBef>
            </a:pPr>
            <a:r>
              <a:rPr sz="1418" b="1" spc="-6" dirty="0">
                <a:latin typeface="Courier New"/>
                <a:cs typeface="Courier New"/>
              </a:rPr>
              <a:t>['E:</a:t>
            </a:r>
            <a:r>
              <a:rPr sz="1418" b="1" spc="-71" dirty="0">
                <a:latin typeface="Courier New"/>
                <a:cs typeface="Courier New"/>
              </a:rPr>
              <a:t> </a:t>
            </a:r>
            <a:r>
              <a:rPr sz="1418" b="1" dirty="0">
                <a:latin typeface="Courier New"/>
                <a:cs typeface="Courier New"/>
              </a:rPr>
              <a:t>e21',</a:t>
            </a:r>
            <a:endParaRPr sz="1418" dirty="0">
              <a:latin typeface="Courier New"/>
              <a:cs typeface="Courier New"/>
            </a:endParaRPr>
          </a:p>
          <a:p>
            <a:pPr marL="50284" algn="ctr"/>
            <a:r>
              <a:rPr sz="1418" b="1" dirty="0">
                <a:latin typeface="Courier New"/>
                <a:cs typeface="Courier New"/>
              </a:rPr>
              <a:t>'I:</a:t>
            </a:r>
            <a:r>
              <a:rPr sz="1418" b="1" spc="-77" dirty="0">
                <a:latin typeface="Courier New"/>
                <a:cs typeface="Courier New"/>
              </a:rPr>
              <a:t> </a:t>
            </a:r>
            <a:r>
              <a:rPr sz="1418" b="1" dirty="0">
                <a:latin typeface="Courier New"/>
                <a:cs typeface="Courier New"/>
              </a:rPr>
              <a:t>i11',</a:t>
            </a:r>
            <a:endParaRPr sz="1418" dirty="0">
              <a:latin typeface="Courier New"/>
              <a:cs typeface="Courier New"/>
            </a:endParaRPr>
          </a:p>
          <a:p>
            <a:pPr marL="51785" algn="ctr"/>
            <a:r>
              <a:rPr sz="1418" b="1" spc="-6" dirty="0">
                <a:latin typeface="Courier New"/>
                <a:cs typeface="Courier New"/>
              </a:rPr>
              <a:t>...]</a:t>
            </a:r>
            <a:endParaRPr sz="1418" dirty="0">
              <a:latin typeface="Courier New"/>
              <a:cs typeface="Courier New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FDAAA5D-F681-1E6F-B288-FB876C56607F}"/>
              </a:ext>
            </a:extLst>
          </p:cNvPr>
          <p:cNvSpPr txBox="1"/>
          <p:nvPr/>
        </p:nvSpPr>
        <p:spPr>
          <a:xfrm>
            <a:off x="2479466" y="4200733"/>
            <a:ext cx="1201606" cy="1000529"/>
          </a:xfrm>
          <a:prstGeom prst="rect">
            <a:avLst/>
          </a:prstGeom>
        </p:spPr>
        <p:txBody>
          <a:bodyPr vert="horz" wrap="square" lIns="0" tIns="145604" rIns="0" bIns="0" rtlCol="0">
            <a:spAutoFit/>
          </a:bodyPr>
          <a:lstStyle/>
          <a:p>
            <a:pPr marL="15010">
              <a:spcBef>
                <a:spcPts val="1146"/>
              </a:spcBef>
            </a:pPr>
            <a:r>
              <a:rPr sz="2127" dirty="0">
                <a:latin typeface="Arial MT"/>
                <a:cs typeface="Arial MT"/>
              </a:rPr>
              <a:t>RDD:</a:t>
            </a:r>
            <a:r>
              <a:rPr sz="2127" spc="-100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info</a:t>
            </a:r>
            <a:endParaRPr sz="2127" dirty="0">
              <a:latin typeface="Arial MT"/>
              <a:cs typeface="Arial MT"/>
            </a:endParaRPr>
          </a:p>
          <a:p>
            <a:pPr marL="189878" marR="21765" indent="271683">
              <a:spcBef>
                <a:spcPts val="686"/>
              </a:spcBef>
            </a:pPr>
            <a:r>
              <a:rPr sz="1418" b="1" spc="-6" dirty="0">
                <a:latin typeface="Courier New"/>
                <a:cs typeface="Courier New"/>
              </a:rPr>
              <a:t>['I: </a:t>
            </a:r>
            <a:r>
              <a:rPr sz="1418" b="1" dirty="0">
                <a:latin typeface="Courier New"/>
                <a:cs typeface="Courier New"/>
              </a:rPr>
              <a:t> </a:t>
            </a:r>
            <a:r>
              <a:rPr sz="1418" b="1" spc="6" dirty="0">
                <a:latin typeface="Courier New"/>
                <a:cs typeface="Courier New"/>
              </a:rPr>
              <a:t>i1</a:t>
            </a:r>
            <a:r>
              <a:rPr sz="1418" b="1" spc="-6" dirty="0">
                <a:latin typeface="Courier New"/>
                <a:cs typeface="Courier New"/>
              </a:rPr>
              <a:t>1</a:t>
            </a:r>
            <a:r>
              <a:rPr sz="1418" b="1" spc="6" dirty="0">
                <a:latin typeface="Courier New"/>
                <a:cs typeface="Courier New"/>
              </a:rPr>
              <a:t>',...]</a:t>
            </a:r>
            <a:endParaRPr sz="1418" dirty="0">
              <a:latin typeface="Courier New"/>
              <a:cs typeface="Courier New"/>
            </a:endParaRPr>
          </a:p>
        </p:txBody>
      </p:sp>
      <p:grpSp>
        <p:nvGrpSpPr>
          <p:cNvPr id="23" name="object 27">
            <a:extLst>
              <a:ext uri="{FF2B5EF4-FFF2-40B4-BE49-F238E27FC236}">
                <a16:creationId xmlns:a16="http://schemas.microsoft.com/office/drawing/2014/main" id="{66F8D9A8-6C89-054B-82F2-26DE7D23E21D}"/>
              </a:ext>
            </a:extLst>
          </p:cNvPr>
          <p:cNvGrpSpPr/>
          <p:nvPr/>
        </p:nvGrpSpPr>
        <p:grpSpPr>
          <a:xfrm>
            <a:off x="3902781" y="5209152"/>
            <a:ext cx="2193813" cy="895388"/>
            <a:chOff x="3302000" y="3701796"/>
            <a:chExt cx="1856105" cy="757555"/>
          </a:xfrm>
        </p:grpSpPr>
        <p:sp>
          <p:nvSpPr>
            <p:cNvPr id="24" name="object 28">
              <a:extLst>
                <a:ext uri="{FF2B5EF4-FFF2-40B4-BE49-F238E27FC236}">
                  <a16:creationId xmlns:a16="http://schemas.microsoft.com/office/drawing/2014/main" id="{24AC55AD-071B-8687-A39C-F69F9507CD82}"/>
                </a:ext>
              </a:extLst>
            </p:cNvPr>
            <p:cNvSpPr/>
            <p:nvPr/>
          </p:nvSpPr>
          <p:spPr>
            <a:xfrm>
              <a:off x="3311525" y="4106837"/>
              <a:ext cx="490855" cy="342900"/>
            </a:xfrm>
            <a:custGeom>
              <a:avLst/>
              <a:gdLst/>
              <a:ahLst/>
              <a:cxnLst/>
              <a:rect l="l" t="t" r="r" b="b"/>
              <a:pathLst>
                <a:path w="490854" h="342900">
                  <a:moveTo>
                    <a:pt x="300482" y="0"/>
                  </a:moveTo>
                  <a:lnTo>
                    <a:pt x="329564" y="65900"/>
                  </a:lnTo>
                  <a:lnTo>
                    <a:pt x="0" y="211023"/>
                  </a:lnTo>
                  <a:lnTo>
                    <a:pt x="58038" y="342823"/>
                  </a:lnTo>
                  <a:lnTo>
                    <a:pt x="387603" y="197700"/>
                  </a:lnTo>
                  <a:lnTo>
                    <a:pt x="416560" y="263588"/>
                  </a:lnTo>
                  <a:lnTo>
                    <a:pt x="490347" y="73748"/>
                  </a:lnTo>
                  <a:lnTo>
                    <a:pt x="300482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5" name="object 29">
              <a:extLst>
                <a:ext uri="{FF2B5EF4-FFF2-40B4-BE49-F238E27FC236}">
                  <a16:creationId xmlns:a16="http://schemas.microsoft.com/office/drawing/2014/main" id="{1B978809-F18E-9D3C-84AD-BBF5CD69FBDA}"/>
                </a:ext>
              </a:extLst>
            </p:cNvPr>
            <p:cNvSpPr/>
            <p:nvPr/>
          </p:nvSpPr>
          <p:spPr>
            <a:xfrm>
              <a:off x="3311525" y="4106837"/>
              <a:ext cx="490855" cy="342900"/>
            </a:xfrm>
            <a:custGeom>
              <a:avLst/>
              <a:gdLst/>
              <a:ahLst/>
              <a:cxnLst/>
              <a:rect l="l" t="t" r="r" b="b"/>
              <a:pathLst>
                <a:path w="490854" h="342900">
                  <a:moveTo>
                    <a:pt x="0" y="211023"/>
                  </a:moveTo>
                  <a:lnTo>
                    <a:pt x="329564" y="65900"/>
                  </a:lnTo>
                  <a:lnTo>
                    <a:pt x="300482" y="0"/>
                  </a:lnTo>
                  <a:lnTo>
                    <a:pt x="490347" y="73748"/>
                  </a:lnTo>
                  <a:lnTo>
                    <a:pt x="416560" y="263588"/>
                  </a:lnTo>
                  <a:lnTo>
                    <a:pt x="387603" y="197700"/>
                  </a:lnTo>
                  <a:lnTo>
                    <a:pt x="58038" y="342823"/>
                  </a:lnTo>
                  <a:lnTo>
                    <a:pt x="0" y="211023"/>
                  </a:lnTo>
                  <a:close/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6" name="object 30">
              <a:extLst>
                <a:ext uri="{FF2B5EF4-FFF2-40B4-BE49-F238E27FC236}">
                  <a16:creationId xmlns:a16="http://schemas.microsoft.com/office/drawing/2014/main" id="{F420FB33-AFC5-E63C-1E0F-4EFFDF844257}"/>
                </a:ext>
              </a:extLst>
            </p:cNvPr>
            <p:cNvSpPr/>
            <p:nvPr/>
          </p:nvSpPr>
          <p:spPr>
            <a:xfrm>
              <a:off x="3924680" y="3711321"/>
              <a:ext cx="1224280" cy="547370"/>
            </a:xfrm>
            <a:custGeom>
              <a:avLst/>
              <a:gdLst/>
              <a:ahLst/>
              <a:cxnLst/>
              <a:rect l="l" t="t" r="r" b="b"/>
              <a:pathLst>
                <a:path w="1224279" h="547370">
                  <a:moveTo>
                    <a:pt x="1132586" y="0"/>
                  </a:moveTo>
                  <a:lnTo>
                    <a:pt x="91186" y="0"/>
                  </a:lnTo>
                  <a:lnTo>
                    <a:pt x="55667" y="7157"/>
                  </a:lnTo>
                  <a:lnTo>
                    <a:pt x="26685" y="26685"/>
                  </a:lnTo>
                  <a:lnTo>
                    <a:pt x="7157" y="55667"/>
                  </a:lnTo>
                  <a:lnTo>
                    <a:pt x="0" y="91185"/>
                  </a:lnTo>
                  <a:lnTo>
                    <a:pt x="0" y="455929"/>
                  </a:lnTo>
                  <a:lnTo>
                    <a:pt x="7157" y="491421"/>
                  </a:lnTo>
                  <a:lnTo>
                    <a:pt x="26685" y="520406"/>
                  </a:lnTo>
                  <a:lnTo>
                    <a:pt x="55667" y="539949"/>
                  </a:lnTo>
                  <a:lnTo>
                    <a:pt x="91186" y="547115"/>
                  </a:lnTo>
                  <a:lnTo>
                    <a:pt x="1132586" y="547115"/>
                  </a:lnTo>
                  <a:lnTo>
                    <a:pt x="1168104" y="539949"/>
                  </a:lnTo>
                  <a:lnTo>
                    <a:pt x="1197086" y="520406"/>
                  </a:lnTo>
                  <a:lnTo>
                    <a:pt x="1216614" y="491421"/>
                  </a:lnTo>
                  <a:lnTo>
                    <a:pt x="1223772" y="455929"/>
                  </a:lnTo>
                  <a:lnTo>
                    <a:pt x="1223772" y="91185"/>
                  </a:lnTo>
                  <a:lnTo>
                    <a:pt x="1216614" y="55667"/>
                  </a:lnTo>
                  <a:lnTo>
                    <a:pt x="1197086" y="26685"/>
                  </a:lnTo>
                  <a:lnTo>
                    <a:pt x="1168104" y="7157"/>
                  </a:lnTo>
                  <a:lnTo>
                    <a:pt x="1132586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7" name="object 31">
              <a:extLst>
                <a:ext uri="{FF2B5EF4-FFF2-40B4-BE49-F238E27FC236}">
                  <a16:creationId xmlns:a16="http://schemas.microsoft.com/office/drawing/2014/main" id="{B8D36883-354C-C485-3444-10DE9402AC1A}"/>
                </a:ext>
              </a:extLst>
            </p:cNvPr>
            <p:cNvSpPr/>
            <p:nvPr/>
          </p:nvSpPr>
          <p:spPr>
            <a:xfrm>
              <a:off x="3924680" y="3711321"/>
              <a:ext cx="1224280" cy="547370"/>
            </a:xfrm>
            <a:custGeom>
              <a:avLst/>
              <a:gdLst/>
              <a:ahLst/>
              <a:cxnLst/>
              <a:rect l="l" t="t" r="r" b="b"/>
              <a:pathLst>
                <a:path w="1224279" h="547370">
                  <a:moveTo>
                    <a:pt x="0" y="91185"/>
                  </a:moveTo>
                  <a:lnTo>
                    <a:pt x="7157" y="55667"/>
                  </a:lnTo>
                  <a:lnTo>
                    <a:pt x="26685" y="26685"/>
                  </a:lnTo>
                  <a:lnTo>
                    <a:pt x="55667" y="7157"/>
                  </a:lnTo>
                  <a:lnTo>
                    <a:pt x="91186" y="0"/>
                  </a:lnTo>
                  <a:lnTo>
                    <a:pt x="1132586" y="0"/>
                  </a:lnTo>
                  <a:lnTo>
                    <a:pt x="1168104" y="7157"/>
                  </a:lnTo>
                  <a:lnTo>
                    <a:pt x="1197086" y="26685"/>
                  </a:lnTo>
                  <a:lnTo>
                    <a:pt x="1216614" y="55667"/>
                  </a:lnTo>
                  <a:lnTo>
                    <a:pt x="1223772" y="91185"/>
                  </a:lnTo>
                  <a:lnTo>
                    <a:pt x="1223772" y="455929"/>
                  </a:lnTo>
                  <a:lnTo>
                    <a:pt x="1216614" y="491421"/>
                  </a:lnTo>
                  <a:lnTo>
                    <a:pt x="1197086" y="520406"/>
                  </a:lnTo>
                  <a:lnTo>
                    <a:pt x="1168104" y="539949"/>
                  </a:lnTo>
                  <a:lnTo>
                    <a:pt x="1132586" y="547115"/>
                  </a:lnTo>
                  <a:lnTo>
                    <a:pt x="91186" y="547115"/>
                  </a:lnTo>
                  <a:lnTo>
                    <a:pt x="55667" y="539949"/>
                  </a:lnTo>
                  <a:lnTo>
                    <a:pt x="26685" y="520406"/>
                  </a:lnTo>
                  <a:lnTo>
                    <a:pt x="7157" y="491421"/>
                  </a:lnTo>
                  <a:lnTo>
                    <a:pt x="0" y="455929"/>
                  </a:lnTo>
                  <a:lnTo>
                    <a:pt x="0" y="91185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pSp>
        <p:nvGrpSpPr>
          <p:cNvPr id="28" name="object 33">
            <a:extLst>
              <a:ext uri="{FF2B5EF4-FFF2-40B4-BE49-F238E27FC236}">
                <a16:creationId xmlns:a16="http://schemas.microsoft.com/office/drawing/2014/main" id="{84199B80-4291-4AEF-E8CD-DBB3A0CAFB08}"/>
              </a:ext>
            </a:extLst>
          </p:cNvPr>
          <p:cNvGrpSpPr/>
          <p:nvPr/>
        </p:nvGrpSpPr>
        <p:grpSpPr>
          <a:xfrm>
            <a:off x="3900828" y="4852797"/>
            <a:ext cx="610935" cy="410542"/>
            <a:chOff x="3300348" y="3400297"/>
            <a:chExt cx="516890" cy="347345"/>
          </a:xfrm>
        </p:grpSpPr>
        <p:sp>
          <p:nvSpPr>
            <p:cNvPr id="29" name="object 34">
              <a:extLst>
                <a:ext uri="{FF2B5EF4-FFF2-40B4-BE49-F238E27FC236}">
                  <a16:creationId xmlns:a16="http://schemas.microsoft.com/office/drawing/2014/main" id="{7EB14D55-A09A-A59C-0FD3-D3F02BD7D25C}"/>
                </a:ext>
              </a:extLst>
            </p:cNvPr>
            <p:cNvSpPr/>
            <p:nvPr/>
          </p:nvSpPr>
          <p:spPr>
            <a:xfrm>
              <a:off x="3309873" y="3409822"/>
              <a:ext cx="497840" cy="328295"/>
            </a:xfrm>
            <a:custGeom>
              <a:avLst/>
              <a:gdLst/>
              <a:ahLst/>
              <a:cxnLst/>
              <a:rect l="l" t="t" r="r" b="b"/>
              <a:pathLst>
                <a:path w="497839" h="328295">
                  <a:moveTo>
                    <a:pt x="50291" y="0"/>
                  </a:moveTo>
                  <a:lnTo>
                    <a:pt x="0" y="135000"/>
                  </a:lnTo>
                  <a:lnTo>
                    <a:pt x="337438" y="260603"/>
                  </a:lnTo>
                  <a:lnTo>
                    <a:pt x="312292" y="328040"/>
                  </a:lnTo>
                  <a:lnTo>
                    <a:pt x="497459" y="243331"/>
                  </a:lnTo>
                  <a:lnTo>
                    <a:pt x="412750" y="58165"/>
                  </a:lnTo>
                  <a:lnTo>
                    <a:pt x="387730" y="125602"/>
                  </a:lnTo>
                  <a:lnTo>
                    <a:pt x="50291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0" name="object 35">
              <a:extLst>
                <a:ext uri="{FF2B5EF4-FFF2-40B4-BE49-F238E27FC236}">
                  <a16:creationId xmlns:a16="http://schemas.microsoft.com/office/drawing/2014/main" id="{6E5D5417-C1F7-CC5C-DDBB-1FBEB8D65B63}"/>
                </a:ext>
              </a:extLst>
            </p:cNvPr>
            <p:cNvSpPr/>
            <p:nvPr/>
          </p:nvSpPr>
          <p:spPr>
            <a:xfrm>
              <a:off x="3309873" y="3409822"/>
              <a:ext cx="497840" cy="328295"/>
            </a:xfrm>
            <a:custGeom>
              <a:avLst/>
              <a:gdLst/>
              <a:ahLst/>
              <a:cxnLst/>
              <a:rect l="l" t="t" r="r" b="b"/>
              <a:pathLst>
                <a:path w="497839" h="328295">
                  <a:moveTo>
                    <a:pt x="50291" y="0"/>
                  </a:moveTo>
                  <a:lnTo>
                    <a:pt x="387730" y="125602"/>
                  </a:lnTo>
                  <a:lnTo>
                    <a:pt x="412750" y="58165"/>
                  </a:lnTo>
                  <a:lnTo>
                    <a:pt x="497459" y="243331"/>
                  </a:lnTo>
                  <a:lnTo>
                    <a:pt x="312292" y="328040"/>
                  </a:lnTo>
                  <a:lnTo>
                    <a:pt x="337438" y="260603"/>
                  </a:lnTo>
                  <a:lnTo>
                    <a:pt x="0" y="135000"/>
                  </a:lnTo>
                  <a:lnTo>
                    <a:pt x="50291" y="0"/>
                  </a:lnTo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pSp>
        <p:nvGrpSpPr>
          <p:cNvPr id="34" name="object 21">
            <a:extLst>
              <a:ext uri="{FF2B5EF4-FFF2-40B4-BE49-F238E27FC236}">
                <a16:creationId xmlns:a16="http://schemas.microsoft.com/office/drawing/2014/main" id="{A371151B-19CF-B3A0-C42A-0B7A479981B9}"/>
              </a:ext>
            </a:extLst>
          </p:cNvPr>
          <p:cNvGrpSpPr/>
          <p:nvPr/>
        </p:nvGrpSpPr>
        <p:grpSpPr>
          <a:xfrm>
            <a:off x="1677446" y="5729302"/>
            <a:ext cx="2121762" cy="709255"/>
            <a:chOff x="1419225" y="4141876"/>
            <a:chExt cx="1795145" cy="600075"/>
          </a:xfrm>
        </p:grpSpPr>
        <p:sp>
          <p:nvSpPr>
            <p:cNvPr id="35" name="object 22">
              <a:extLst>
                <a:ext uri="{FF2B5EF4-FFF2-40B4-BE49-F238E27FC236}">
                  <a16:creationId xmlns:a16="http://schemas.microsoft.com/office/drawing/2014/main" id="{9142AA1C-AE53-588C-E7B1-4C42BD804D6D}"/>
                </a:ext>
              </a:extLst>
            </p:cNvPr>
            <p:cNvSpPr/>
            <p:nvPr/>
          </p:nvSpPr>
          <p:spPr>
            <a:xfrm>
              <a:off x="1428750" y="4151401"/>
              <a:ext cx="497840" cy="328295"/>
            </a:xfrm>
            <a:custGeom>
              <a:avLst/>
              <a:gdLst/>
              <a:ahLst/>
              <a:cxnLst/>
              <a:rect l="l" t="t" r="r" b="b"/>
              <a:pathLst>
                <a:path w="497839" h="328295">
                  <a:moveTo>
                    <a:pt x="50291" y="0"/>
                  </a:moveTo>
                  <a:lnTo>
                    <a:pt x="0" y="134962"/>
                  </a:lnTo>
                  <a:lnTo>
                    <a:pt x="337438" y="260591"/>
                  </a:lnTo>
                  <a:lnTo>
                    <a:pt x="312293" y="328079"/>
                  </a:lnTo>
                  <a:lnTo>
                    <a:pt x="497586" y="243357"/>
                  </a:lnTo>
                  <a:lnTo>
                    <a:pt x="412750" y="58140"/>
                  </a:lnTo>
                  <a:lnTo>
                    <a:pt x="387731" y="125628"/>
                  </a:lnTo>
                  <a:lnTo>
                    <a:pt x="50291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6" name="object 23">
              <a:extLst>
                <a:ext uri="{FF2B5EF4-FFF2-40B4-BE49-F238E27FC236}">
                  <a16:creationId xmlns:a16="http://schemas.microsoft.com/office/drawing/2014/main" id="{27B97080-2CC6-297A-2CA5-DF7124147506}"/>
                </a:ext>
              </a:extLst>
            </p:cNvPr>
            <p:cNvSpPr/>
            <p:nvPr/>
          </p:nvSpPr>
          <p:spPr>
            <a:xfrm>
              <a:off x="1428750" y="4151401"/>
              <a:ext cx="497840" cy="328295"/>
            </a:xfrm>
            <a:custGeom>
              <a:avLst/>
              <a:gdLst/>
              <a:ahLst/>
              <a:cxnLst/>
              <a:rect l="l" t="t" r="r" b="b"/>
              <a:pathLst>
                <a:path w="497839" h="328295">
                  <a:moveTo>
                    <a:pt x="50291" y="0"/>
                  </a:moveTo>
                  <a:lnTo>
                    <a:pt x="387731" y="125628"/>
                  </a:lnTo>
                  <a:lnTo>
                    <a:pt x="412750" y="58140"/>
                  </a:lnTo>
                  <a:lnTo>
                    <a:pt x="497586" y="243357"/>
                  </a:lnTo>
                  <a:lnTo>
                    <a:pt x="312293" y="328079"/>
                  </a:lnTo>
                  <a:lnTo>
                    <a:pt x="337438" y="260591"/>
                  </a:lnTo>
                  <a:lnTo>
                    <a:pt x="0" y="134962"/>
                  </a:lnTo>
                  <a:lnTo>
                    <a:pt x="50291" y="0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7" name="object 24">
              <a:extLst>
                <a:ext uri="{FF2B5EF4-FFF2-40B4-BE49-F238E27FC236}">
                  <a16:creationId xmlns:a16="http://schemas.microsoft.com/office/drawing/2014/main" id="{50E8B174-0539-55F4-66BD-3941F2070F5E}"/>
                </a:ext>
              </a:extLst>
            </p:cNvPr>
            <p:cNvSpPr/>
            <p:nvPr/>
          </p:nvSpPr>
          <p:spPr>
            <a:xfrm>
              <a:off x="1980056" y="4185284"/>
              <a:ext cx="1224915" cy="547370"/>
            </a:xfrm>
            <a:custGeom>
              <a:avLst/>
              <a:gdLst/>
              <a:ahLst/>
              <a:cxnLst/>
              <a:rect l="l" t="t" r="r" b="b"/>
              <a:pathLst>
                <a:path w="1224914" h="547370">
                  <a:moveTo>
                    <a:pt x="1133348" y="0"/>
                  </a:moveTo>
                  <a:lnTo>
                    <a:pt x="91186" y="0"/>
                  </a:lnTo>
                  <a:lnTo>
                    <a:pt x="55667" y="7166"/>
                  </a:lnTo>
                  <a:lnTo>
                    <a:pt x="26685" y="26709"/>
                  </a:lnTo>
                  <a:lnTo>
                    <a:pt x="7157" y="55694"/>
                  </a:lnTo>
                  <a:lnTo>
                    <a:pt x="0" y="91185"/>
                  </a:lnTo>
                  <a:lnTo>
                    <a:pt x="0" y="455929"/>
                  </a:lnTo>
                  <a:lnTo>
                    <a:pt x="7157" y="491421"/>
                  </a:lnTo>
                  <a:lnTo>
                    <a:pt x="26685" y="520406"/>
                  </a:lnTo>
                  <a:lnTo>
                    <a:pt x="55667" y="539949"/>
                  </a:lnTo>
                  <a:lnTo>
                    <a:pt x="91186" y="547115"/>
                  </a:lnTo>
                  <a:lnTo>
                    <a:pt x="1133348" y="547115"/>
                  </a:lnTo>
                  <a:lnTo>
                    <a:pt x="1168866" y="539949"/>
                  </a:lnTo>
                  <a:lnTo>
                    <a:pt x="1197848" y="520406"/>
                  </a:lnTo>
                  <a:lnTo>
                    <a:pt x="1217376" y="491421"/>
                  </a:lnTo>
                  <a:lnTo>
                    <a:pt x="1224534" y="455929"/>
                  </a:lnTo>
                  <a:lnTo>
                    <a:pt x="1224534" y="91185"/>
                  </a:lnTo>
                  <a:lnTo>
                    <a:pt x="1217376" y="55694"/>
                  </a:lnTo>
                  <a:lnTo>
                    <a:pt x="1197848" y="26709"/>
                  </a:lnTo>
                  <a:lnTo>
                    <a:pt x="1168866" y="7166"/>
                  </a:lnTo>
                  <a:lnTo>
                    <a:pt x="1133348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EBA88835-C222-7351-9E03-BB06E14D8192}"/>
                </a:ext>
              </a:extLst>
            </p:cNvPr>
            <p:cNvSpPr/>
            <p:nvPr/>
          </p:nvSpPr>
          <p:spPr>
            <a:xfrm>
              <a:off x="1980056" y="4185284"/>
              <a:ext cx="1224915" cy="547370"/>
            </a:xfrm>
            <a:custGeom>
              <a:avLst/>
              <a:gdLst/>
              <a:ahLst/>
              <a:cxnLst/>
              <a:rect l="l" t="t" r="r" b="b"/>
              <a:pathLst>
                <a:path w="1224914" h="547370">
                  <a:moveTo>
                    <a:pt x="0" y="91185"/>
                  </a:moveTo>
                  <a:lnTo>
                    <a:pt x="7157" y="55694"/>
                  </a:lnTo>
                  <a:lnTo>
                    <a:pt x="26685" y="26709"/>
                  </a:lnTo>
                  <a:lnTo>
                    <a:pt x="55667" y="7166"/>
                  </a:lnTo>
                  <a:lnTo>
                    <a:pt x="91186" y="0"/>
                  </a:lnTo>
                  <a:lnTo>
                    <a:pt x="1133348" y="0"/>
                  </a:lnTo>
                  <a:lnTo>
                    <a:pt x="1168866" y="7166"/>
                  </a:lnTo>
                  <a:lnTo>
                    <a:pt x="1197848" y="26709"/>
                  </a:lnTo>
                  <a:lnTo>
                    <a:pt x="1217376" y="55694"/>
                  </a:lnTo>
                  <a:lnTo>
                    <a:pt x="1224534" y="91185"/>
                  </a:lnTo>
                  <a:lnTo>
                    <a:pt x="1224534" y="455929"/>
                  </a:lnTo>
                  <a:lnTo>
                    <a:pt x="1217376" y="491421"/>
                  </a:lnTo>
                  <a:lnTo>
                    <a:pt x="1197848" y="520406"/>
                  </a:lnTo>
                  <a:lnTo>
                    <a:pt x="1168866" y="539949"/>
                  </a:lnTo>
                  <a:lnTo>
                    <a:pt x="1133348" y="547115"/>
                  </a:lnTo>
                  <a:lnTo>
                    <a:pt x="91186" y="547115"/>
                  </a:lnTo>
                  <a:lnTo>
                    <a:pt x="55667" y="539949"/>
                  </a:lnTo>
                  <a:lnTo>
                    <a:pt x="26685" y="520406"/>
                  </a:lnTo>
                  <a:lnTo>
                    <a:pt x="7157" y="491421"/>
                  </a:lnTo>
                  <a:lnTo>
                    <a:pt x="0" y="455929"/>
                  </a:lnTo>
                  <a:lnTo>
                    <a:pt x="0" y="91185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39" name="object 32">
            <a:extLst>
              <a:ext uri="{FF2B5EF4-FFF2-40B4-BE49-F238E27FC236}">
                <a16:creationId xmlns:a16="http://schemas.microsoft.com/office/drawing/2014/main" id="{13A305CE-1B3E-C646-7268-CF9FC0BE3F47}"/>
              </a:ext>
            </a:extLst>
          </p:cNvPr>
          <p:cNvSpPr txBox="1"/>
          <p:nvPr/>
        </p:nvSpPr>
        <p:spPr>
          <a:xfrm>
            <a:off x="4646110" y="4696387"/>
            <a:ext cx="1381734" cy="1000528"/>
          </a:xfrm>
          <a:prstGeom prst="rect">
            <a:avLst/>
          </a:prstGeom>
        </p:spPr>
        <p:txBody>
          <a:bodyPr vert="horz" wrap="square" lIns="0" tIns="145603" rIns="0" bIns="0" rtlCol="0">
            <a:spAutoFit/>
          </a:bodyPr>
          <a:lstStyle/>
          <a:p>
            <a:pPr marL="15010">
              <a:spcBef>
                <a:spcPts val="1145"/>
              </a:spcBef>
            </a:pPr>
            <a:r>
              <a:rPr sz="2127" dirty="0">
                <a:latin typeface="Arial MT"/>
                <a:cs typeface="Arial MT"/>
              </a:rPr>
              <a:t>RDD:</a:t>
            </a:r>
            <a:r>
              <a:rPr sz="2127" spc="-71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inferr</a:t>
            </a:r>
            <a:endParaRPr sz="2127">
              <a:latin typeface="Arial MT"/>
              <a:cs typeface="Arial MT"/>
            </a:endParaRPr>
          </a:p>
          <a:p>
            <a:pPr marL="299452" marR="92312" indent="271683">
              <a:spcBef>
                <a:spcPts val="686"/>
              </a:spcBef>
            </a:pPr>
            <a:r>
              <a:rPr sz="1418" b="1" spc="-6" dirty="0">
                <a:latin typeface="Courier New"/>
                <a:cs typeface="Courier New"/>
              </a:rPr>
              <a:t>['I: </a:t>
            </a:r>
            <a:r>
              <a:rPr sz="1418" b="1" dirty="0">
                <a:latin typeface="Courier New"/>
                <a:cs typeface="Courier New"/>
              </a:rPr>
              <a:t> </a:t>
            </a:r>
            <a:r>
              <a:rPr sz="1418" b="1" spc="6" dirty="0">
                <a:latin typeface="Courier New"/>
                <a:cs typeface="Courier New"/>
              </a:rPr>
              <a:t>i1</a:t>
            </a:r>
            <a:r>
              <a:rPr sz="1418" b="1" spc="-6" dirty="0">
                <a:latin typeface="Courier New"/>
                <a:cs typeface="Courier New"/>
              </a:rPr>
              <a:t>1</a:t>
            </a:r>
            <a:r>
              <a:rPr sz="1418" b="1" spc="6" dirty="0">
                <a:latin typeface="Courier New"/>
                <a:cs typeface="Courier New"/>
              </a:rPr>
              <a:t>','E.]</a:t>
            </a:r>
            <a:endParaRPr sz="1418">
              <a:latin typeface="Courier New"/>
              <a:cs typeface="Courier New"/>
            </a:endParaRP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C91DC3AC-00C5-9571-9BC7-F90463FCF570}"/>
              </a:ext>
            </a:extLst>
          </p:cNvPr>
          <p:cNvSpPr txBox="1"/>
          <p:nvPr/>
        </p:nvSpPr>
        <p:spPr>
          <a:xfrm>
            <a:off x="2457250" y="5256585"/>
            <a:ext cx="1232377" cy="1000528"/>
          </a:xfrm>
          <a:prstGeom prst="rect">
            <a:avLst/>
          </a:prstGeom>
        </p:spPr>
        <p:txBody>
          <a:bodyPr vert="horz" wrap="square" lIns="0" tIns="145603" rIns="0" bIns="0" rtlCol="0">
            <a:spAutoFit/>
          </a:bodyPr>
          <a:lstStyle/>
          <a:p>
            <a:pPr marL="15010">
              <a:spcBef>
                <a:spcPts val="1145"/>
              </a:spcBef>
            </a:pPr>
            <a:r>
              <a:rPr sz="2127" dirty="0">
                <a:latin typeface="Arial MT"/>
                <a:cs typeface="Arial MT"/>
              </a:rPr>
              <a:t>RDD:</a:t>
            </a:r>
            <a:r>
              <a:rPr sz="2127" spc="-100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errs</a:t>
            </a:r>
          </a:p>
          <a:p>
            <a:pPr marL="189878" marR="54036" indent="271683">
              <a:spcBef>
                <a:spcPts val="686"/>
              </a:spcBef>
            </a:pPr>
            <a:r>
              <a:rPr sz="1418" b="1" spc="-6" dirty="0">
                <a:latin typeface="Courier New"/>
                <a:cs typeface="Courier New"/>
              </a:rPr>
              <a:t>['E: </a:t>
            </a:r>
            <a:r>
              <a:rPr sz="1418" b="1" dirty="0">
                <a:latin typeface="Courier New"/>
                <a:cs typeface="Courier New"/>
              </a:rPr>
              <a:t> e1</a:t>
            </a:r>
            <a:r>
              <a:rPr sz="1418" b="1" spc="-6" dirty="0">
                <a:latin typeface="Courier New"/>
                <a:cs typeface="Courier New"/>
              </a:rPr>
              <a:t>2</a:t>
            </a:r>
            <a:r>
              <a:rPr sz="1418" b="1" dirty="0">
                <a:latin typeface="Courier New"/>
                <a:cs typeface="Courier New"/>
              </a:rPr>
              <a:t>',...]</a:t>
            </a:r>
            <a:endParaRPr sz="1418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0294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Concepto de DAG (Direct </a:t>
            </a:r>
            <a:r>
              <a:rPr lang="es-ES" dirty="0" err="1"/>
              <a:t>Acyclic</a:t>
            </a:r>
            <a:r>
              <a:rPr lang="es-ES" dirty="0"/>
              <a:t> </a:t>
            </a:r>
            <a:r>
              <a:rPr lang="es-ES" dirty="0" err="1"/>
              <a:t>Graph</a:t>
            </a:r>
            <a:r>
              <a:rPr lang="es-ES" dirty="0"/>
              <a:t>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28668"/>
            <a:ext cx="7156450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CuadroTexto 33">
            <a:extLst>
              <a:ext uri="{FF2B5EF4-FFF2-40B4-BE49-F238E27FC236}">
                <a16:creationId xmlns:a16="http://schemas.microsoft.com/office/drawing/2014/main" id="{820330CD-F737-3BA8-3A52-457EFACB672E}"/>
              </a:ext>
            </a:extLst>
          </p:cNvPr>
          <p:cNvSpPr txBox="1"/>
          <p:nvPr/>
        </p:nvSpPr>
        <p:spPr>
          <a:xfrm>
            <a:off x="188876" y="1221402"/>
            <a:ext cx="10450012" cy="547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Spark “construye” o “planifica” sus operaciones (p. ejplo. sobre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RDDs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como un grafo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acíclico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dirigido (DAG). </a:t>
            </a:r>
          </a:p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Su planificador DAG y el optimizador de consultas construyen un grafo computacional eficiente, que se puede descomponer en tareas que se ejecutan en paralelo entre los workers del clúster.</a:t>
            </a:r>
          </a:p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Podemos utilizar las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para escribir una aplicación Spark (Java, R, Scala, SQL o Python) y Spark la convierte en el mismo DAG. </a:t>
            </a:r>
          </a:p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código se ejecuta en </a:t>
            </a:r>
            <a:r>
              <a:rPr lang="es-ES" sz="2400">
                <a:latin typeface="Arial" panose="020B0604020202020204" pitchFamily="34" charset="0"/>
                <a:cs typeface="Arial" panose="020B0604020202020204" pitchFamily="34" charset="0"/>
              </a:rPr>
              <a:t>los nodos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workers del clúster (llevamos el programa a los datos, inversa clásico)</a:t>
            </a:r>
          </a:p>
        </p:txBody>
      </p:sp>
    </p:spTree>
    <p:extLst>
      <p:ext uri="{BB962C8B-B14F-4D97-AF65-F5344CB8AC3E}">
        <p14:creationId xmlns:p14="http://schemas.microsoft.com/office/powerpoint/2010/main" val="35809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SPARK: Jobs, Stages, Task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5022850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33">
            <a:extLst>
              <a:ext uri="{FF2B5EF4-FFF2-40B4-BE49-F238E27FC236}">
                <a16:creationId xmlns:a16="http://schemas.microsoft.com/office/drawing/2014/main" id="{26867A75-C16B-6365-3EF8-43C7C8AD2E85}"/>
              </a:ext>
            </a:extLst>
          </p:cNvPr>
          <p:cNvSpPr txBox="1"/>
          <p:nvPr/>
        </p:nvSpPr>
        <p:spPr>
          <a:xfrm>
            <a:off x="188876" y="1015980"/>
            <a:ext cx="1045001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Job: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Una computación (operación) paralela que consiste en múltiples tareas que se generan en respuesta a una acción de Spark (por ejemplo,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()).</a:t>
            </a:r>
          </a:p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Cada trabajo (Job) se divide en conjuntos más pequeños de tareas llamadas fases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) que dependen unas de otras.</a:t>
            </a:r>
          </a:p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Task: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Unidad más sencilla de trabajo o ejecución que se enviará a un executor de Spark.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74BE15-E0B5-BAE9-C9D1-3F05FE148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380" y="4406900"/>
            <a:ext cx="9215502" cy="261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919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Que es SPARK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68910"/>
            <a:ext cx="4946650" cy="25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33">
            <a:extLst>
              <a:ext uri="{FF2B5EF4-FFF2-40B4-BE49-F238E27FC236}">
                <a16:creationId xmlns:a16="http://schemas.microsoft.com/office/drawing/2014/main" id="{00F27B85-E4F2-FCD5-B1A9-BA4FD8F2A535}"/>
              </a:ext>
            </a:extLst>
          </p:cNvPr>
          <p:cNvSpPr txBox="1"/>
          <p:nvPr/>
        </p:nvSpPr>
        <p:spPr>
          <a:xfrm>
            <a:off x="188876" y="1182642"/>
            <a:ext cx="1045001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Apache Spark: motor de código abierto desarrollado específicamente para el procesamiento distribuido (clúster) de datos a gran escala, ya sea utilizando arquitecturas on premise (servidores propios,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datacenters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 o la nube (CLOUD)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Spark proporciona almacenamiento en memoria para los cálculos intermedios, lo que lo hace mucho más rápido</a:t>
            </a:r>
          </a:p>
          <a:p>
            <a:pPr marL="393265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Incorpora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varios lenguajes: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Scala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Python, SQL,  Java, R</a:t>
            </a:r>
          </a:p>
        </p:txBody>
      </p:sp>
      <p:grpSp>
        <p:nvGrpSpPr>
          <p:cNvPr id="8" name="11 Grupo">
            <a:extLst>
              <a:ext uri="{FF2B5EF4-FFF2-40B4-BE49-F238E27FC236}">
                <a16:creationId xmlns:a16="http://schemas.microsoft.com/office/drawing/2014/main" id="{39D88C69-D618-956C-DFBE-B5987FA27434}"/>
              </a:ext>
            </a:extLst>
          </p:cNvPr>
          <p:cNvGrpSpPr/>
          <p:nvPr/>
        </p:nvGrpSpPr>
        <p:grpSpPr>
          <a:xfrm>
            <a:off x="1910535" y="4606721"/>
            <a:ext cx="6072230" cy="2828946"/>
            <a:chOff x="1903388" y="4516442"/>
            <a:chExt cx="6072230" cy="2828946"/>
          </a:xfrm>
        </p:grpSpPr>
        <p:pic>
          <p:nvPicPr>
            <p:cNvPr id="9" name="Picture 2" descr="What is Spark - A Comparison Between Spark vs. Hadoop">
              <a:extLst>
                <a:ext uri="{FF2B5EF4-FFF2-40B4-BE49-F238E27FC236}">
                  <a16:creationId xmlns:a16="http://schemas.microsoft.com/office/drawing/2014/main" id="{FD99323D-E3D7-A36A-7FFA-56A5E60C7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l="7071" r="7071"/>
            <a:stretch>
              <a:fillRect/>
            </a:stretch>
          </p:blipFill>
          <p:spPr bwMode="auto">
            <a:xfrm>
              <a:off x="1903388" y="4516442"/>
              <a:ext cx="6072230" cy="2828946"/>
            </a:xfrm>
            <a:prstGeom prst="rect">
              <a:avLst/>
            </a:prstGeom>
            <a:noFill/>
          </p:spPr>
        </p:pic>
        <p:sp>
          <p:nvSpPr>
            <p:cNvPr id="10" name="10 Rectángulo">
              <a:extLst>
                <a:ext uri="{FF2B5EF4-FFF2-40B4-BE49-F238E27FC236}">
                  <a16:creationId xmlns:a16="http://schemas.microsoft.com/office/drawing/2014/main" id="{C6A9B0C1-B6E1-C331-2D12-2339C799464F}"/>
                </a:ext>
              </a:extLst>
            </p:cNvPr>
            <p:cNvSpPr/>
            <p:nvPr/>
          </p:nvSpPr>
          <p:spPr>
            <a:xfrm>
              <a:off x="7618428" y="4571361"/>
              <a:ext cx="35719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rtlCol="0" anchor="ctr">
              <a:spAutoFit/>
            </a:bodyPr>
            <a:lstStyle/>
            <a:p>
              <a:pPr algn="l"/>
              <a:endParaRPr lang="es-ES" sz="2400" b="1" spc="105" dirty="0" err="1">
                <a:solidFill>
                  <a:srgbClr val="0F489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40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Ejemplo DAG (operaciones clave-valor)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28668"/>
            <a:ext cx="7156450" cy="1351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EB5035-EFE2-B4AE-DE8E-919CCA031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23" y="1163309"/>
            <a:ext cx="7328027" cy="59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12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Que es SPARK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768910"/>
            <a:ext cx="4946650" cy="25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CuadroTexto 33">
            <a:extLst>
              <a:ext uri="{FF2B5EF4-FFF2-40B4-BE49-F238E27FC236}">
                <a16:creationId xmlns:a16="http://schemas.microsoft.com/office/drawing/2014/main" id="{2371F6BC-D51E-C749-80DA-C98FFF574FB1}"/>
              </a:ext>
            </a:extLst>
          </p:cNvPr>
          <p:cNvSpPr txBox="1"/>
          <p:nvPr/>
        </p:nvSpPr>
        <p:spPr>
          <a:xfrm>
            <a:off x="178228" y="1434538"/>
            <a:ext cx="10450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Mayor funcionalidad incorporada y unificada: machine learning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MLlib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), SQL para consultas interactivas (Spark SQL), procesamiento tanto en “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” (por lotes) como “streaming” (en tiempo real).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8A903E5-20EB-5C0C-7F56-E28B772C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752" y="3492500"/>
            <a:ext cx="10142965" cy="333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72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Spark funcionamiento interno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54038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4" descr="Observatorio BI &amp; Analytics: Despliegue de Aplicaciones Spark">
            <a:extLst>
              <a:ext uri="{FF2B5EF4-FFF2-40B4-BE49-F238E27FC236}">
                <a16:creationId xmlns:a16="http://schemas.microsoft.com/office/drawing/2014/main" id="{671451EF-336A-1018-8D1B-6A7352B44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4793" y="3949700"/>
            <a:ext cx="7358114" cy="3433787"/>
          </a:xfrm>
          <a:prstGeom prst="rect">
            <a:avLst/>
          </a:prstGeom>
          <a:noFill/>
        </p:spPr>
      </p:pic>
      <p:sp>
        <p:nvSpPr>
          <p:cNvPr id="8" name="CuadroTexto 33">
            <a:extLst>
              <a:ext uri="{FF2B5EF4-FFF2-40B4-BE49-F238E27FC236}">
                <a16:creationId xmlns:a16="http://schemas.microsoft.com/office/drawing/2014/main" id="{B4B7C78C-5B4C-676E-7199-5C1376372E93}"/>
              </a:ext>
            </a:extLst>
          </p:cNvPr>
          <p:cNvSpPr txBox="1"/>
          <p:nvPr/>
        </p:nvSpPr>
        <p:spPr>
          <a:xfrm>
            <a:off x="211335" y="934978"/>
            <a:ext cx="1061882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marR="0" lvl="0" indent="-378255" algn="just" defTabSz="914400" rtl="0" eaLnBrk="1" fontAlgn="auto" latinLnBrk="0" hangingPunct="1">
              <a:lnSpc>
                <a:spcPct val="10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Existe un nodo “maestro” </a:t>
            </a:r>
            <a:r>
              <a:rPr lang="es-E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(DRIVER NODE) que es donde se ejecuta nuestro código (DRIVER PROGRAM), en el que corre el proceso “DRIVER PROCESS” (se le suele llamar también sólo Driver, controlador).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 Driver crea la sesión (“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SparkSession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 y en su caso “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SparkContext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”) , hace petición de los recursos necesarios al clúster.</a:t>
            </a:r>
          </a:p>
          <a:p>
            <a:pPr marL="393265" marR="0" lvl="0" indent="-378255" algn="just" defTabSz="914400" rtl="0" eaLnBrk="1" fontAlgn="auto" latinLnBrk="0" hangingPunct="1">
              <a:lnSpc>
                <a:spcPct val="10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 clúster manager (gestor de recursos) maneja y asigna recursos del clúster. Coordina las diferentes etapas del trabajo. Spark admite varios (YARN,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Mesos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…)</a:t>
            </a:r>
          </a:p>
          <a:p>
            <a:pPr marL="393265" lvl="0" indent="-378255" algn="just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Los nodos “esclavos” o WORKERS son donde se encuentran repartidos los datos y se </a:t>
            </a:r>
            <a:r>
              <a:rPr lang="es-E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llevan a cabo las operaciones con ellos (unidad mínima tareas, Task)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 los procesos EXECUTOR.</a:t>
            </a:r>
          </a:p>
        </p:txBody>
      </p:sp>
    </p:spTree>
    <p:extLst>
      <p:ext uri="{BB962C8B-B14F-4D97-AF65-F5344CB8AC3E}">
        <p14:creationId xmlns:p14="http://schemas.microsoft.com/office/powerpoint/2010/main" val="30876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Gestores de recursos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-17501" y="673100"/>
            <a:ext cx="4049751" cy="223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5D5865-32BA-44F9-BB8C-014E7A7CE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7636" y="3159120"/>
            <a:ext cx="741997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uadroTexto 33">
            <a:extLst>
              <a:ext uri="{FF2B5EF4-FFF2-40B4-BE49-F238E27FC236}">
                <a16:creationId xmlns:a16="http://schemas.microsoft.com/office/drawing/2014/main" id="{C0A92D04-A436-D62A-3CF9-07565CBD8DD1}"/>
              </a:ext>
            </a:extLst>
          </p:cNvPr>
          <p:cNvSpPr txBox="1"/>
          <p:nvPr/>
        </p:nvSpPr>
        <p:spPr>
          <a:xfrm>
            <a:off x="260314" y="1130300"/>
            <a:ext cx="10547386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lnSpc>
                <a:spcPct val="150000"/>
              </a:lnSpc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Spark admite varios gestores de recursos, entre ellos un gestor de recursos autónomo integrado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Standalone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Sheduler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), Apache Hadoop YARN y Apache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Mesos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" y="134434"/>
            <a:ext cx="8763000" cy="609562"/>
          </a:xfrm>
        </p:spPr>
        <p:txBody>
          <a:bodyPr/>
          <a:lstStyle/>
          <a:p>
            <a:r>
              <a:rPr lang="es-ES" dirty="0"/>
              <a:t>PARTICIONES DATOS (sistema distribuido)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E6DE9F-A90A-379C-67A1-0394A43ABD1E}"/>
              </a:ext>
            </a:extLst>
          </p:cNvPr>
          <p:cNvSpPr/>
          <p:nvPr/>
        </p:nvSpPr>
        <p:spPr>
          <a:xfrm>
            <a:off x="0" y="673100"/>
            <a:ext cx="7766050" cy="199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11 Grupo">
            <a:extLst>
              <a:ext uri="{FF2B5EF4-FFF2-40B4-BE49-F238E27FC236}">
                <a16:creationId xmlns:a16="http://schemas.microsoft.com/office/drawing/2014/main" id="{E1B1E157-03C7-D40D-79EE-17083C5AC403}"/>
              </a:ext>
            </a:extLst>
          </p:cNvPr>
          <p:cNvGrpSpPr/>
          <p:nvPr/>
        </p:nvGrpSpPr>
        <p:grpSpPr>
          <a:xfrm>
            <a:off x="5036804" y="1335751"/>
            <a:ext cx="5453911" cy="5181669"/>
            <a:chOff x="2541588" y="1154113"/>
            <a:chExt cx="5724525" cy="543877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C7C4F4A-EA94-ED7B-A042-5EEAB787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41588" y="1154113"/>
              <a:ext cx="5724525" cy="543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10 CuadroTexto">
              <a:extLst>
                <a:ext uri="{FF2B5EF4-FFF2-40B4-BE49-F238E27FC236}">
                  <a16:creationId xmlns:a16="http://schemas.microsoft.com/office/drawing/2014/main" id="{DEEF0D00-B5B1-31BE-317F-8CE9EDE07888}"/>
                </a:ext>
              </a:extLst>
            </p:cNvPr>
            <p:cNvSpPr txBox="1"/>
            <p:nvPr/>
          </p:nvSpPr>
          <p:spPr>
            <a:xfrm>
              <a:off x="2974958" y="1297661"/>
              <a:ext cx="785818" cy="289823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s-ES" b="1" spc="35" dirty="0">
                  <a:solidFill>
                    <a:srgbClr val="061121"/>
                  </a:solidFill>
                  <a:latin typeface="Montserrat" pitchFamily="2" charset="77"/>
                  <a:cs typeface="Tahoma"/>
                </a:rPr>
                <a:t>RDD</a:t>
              </a:r>
            </a:p>
          </p:txBody>
        </p:sp>
      </p:grpSp>
      <p:sp>
        <p:nvSpPr>
          <p:cNvPr id="10" name="CuadroTexto 33">
            <a:extLst>
              <a:ext uri="{FF2B5EF4-FFF2-40B4-BE49-F238E27FC236}">
                <a16:creationId xmlns:a16="http://schemas.microsoft.com/office/drawing/2014/main" id="{9A7636C7-D304-DC4F-79B0-7DB6BD996AE6}"/>
              </a:ext>
            </a:extLst>
          </p:cNvPr>
          <p:cNvSpPr txBox="1"/>
          <p:nvPr/>
        </p:nvSpPr>
        <p:spPr>
          <a:xfrm>
            <a:off x="260314" y="1587484"/>
            <a:ext cx="4429156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Los datos se dividen en particiones que se distribuyen en memoria de distintos nodos (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nodos workers)</a:t>
            </a:r>
          </a:p>
          <a:p>
            <a:pPr marL="393265" indent="-378255">
              <a:spcBef>
                <a:spcPts val="124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Aunque esto no siempre es posible, a cada ejecutor de Spark se le adjudica preferentemente una tarea que requiera leer la partición más cercana a él en la red.</a:t>
            </a:r>
          </a:p>
        </p:txBody>
      </p:sp>
    </p:spTree>
    <p:extLst>
      <p:ext uri="{BB962C8B-B14F-4D97-AF65-F5344CB8AC3E}">
        <p14:creationId xmlns:p14="http://schemas.microsoft.com/office/powerpoint/2010/main" val="4809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12" ma:contentTypeDescription="Crear nuevo documento." ma:contentTypeScope="" ma:versionID="1c746c45d690e52c4b842afb8cbf6b2a">
  <xsd:schema xmlns:xsd="http://www.w3.org/2001/XMLSchema" xmlns:xs="http://www.w3.org/2001/XMLSchema" xmlns:p="http://schemas.microsoft.com/office/2006/metadata/properties" xmlns:ns2="c9cba1bf-ad18-487f-b0a8-cc7dc3f65a2e" xmlns:ns3="e9eeedc1-a23b-4b23-a6e8-1216aa6fc5b0" targetNamespace="http://schemas.microsoft.com/office/2006/metadata/properties" ma:root="true" ma:fieldsID="bd8405f551615241ceb3701f9350c617" ns2:_="" ns3:_="">
    <xsd:import namespace="c9cba1bf-ad18-487f-b0a8-cc7dc3f65a2e"/>
    <xsd:import namespace="e9eeedc1-a23b-4b23-a6e8-1216aa6fc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0a386ecc-29c3-439c-824f-776d15e910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eedc1-a23b-4b23-a6e8-1216aa6fc5b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a4a2b6-3456-46eb-b464-0d3e1a29a182}" ma:internalName="TaxCatchAll" ma:showField="CatchAllData" ma:web="e9eeedc1-a23b-4b23-a6e8-1216aa6fc5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eeedc1-a23b-4b23-a6e8-1216aa6fc5b0" xsi:nil="true"/>
    <lcf76f155ced4ddcb4097134ff3c332f xmlns="c9cba1bf-ad18-487f-b0a8-cc7dc3f65a2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2EA212D-EF07-4D97-8C69-A5A01DB704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BA582B-D73A-42E8-B406-C203226B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e9eeedc1-a23b-4b23-a6e8-1216aa6fc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C93B92-B136-4793-B69C-D5A6148E87E7}">
  <ds:schemaRefs>
    <ds:schemaRef ds:uri="http://schemas.microsoft.com/office/2006/metadata/properties"/>
    <ds:schemaRef ds:uri="http://schemas.microsoft.com/office/infopath/2007/PartnerControls"/>
    <ds:schemaRef ds:uri="e9eeedc1-a23b-4b23-a6e8-1216aa6fc5b0"/>
    <ds:schemaRef ds:uri="c9cba1bf-ad18-487f-b0a8-cc7dc3f65a2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5313</TotalTime>
  <Words>2682</Words>
  <Application>Microsoft Office PowerPoint</Application>
  <PresentationFormat>Personalizado</PresentationFormat>
  <Paragraphs>337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60" baseType="lpstr">
      <vt:lpstr>Arial</vt:lpstr>
      <vt:lpstr>Arial MT</vt:lpstr>
      <vt:lpstr>Calibri</vt:lpstr>
      <vt:lpstr>Courier New</vt:lpstr>
      <vt:lpstr>Helvetica Neue</vt:lpstr>
      <vt:lpstr>Montserrat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SPARK: Historia</vt:lpstr>
      <vt:lpstr>Que es SPARK</vt:lpstr>
      <vt:lpstr>Que es SPARK</vt:lpstr>
      <vt:lpstr>Spark funcionamiento interno</vt:lpstr>
      <vt:lpstr>Gestores de recursos</vt:lpstr>
      <vt:lpstr>PARTICIONES DATOS (sistema distribuido)</vt:lpstr>
      <vt:lpstr>PARTICIONES DATOS (sistema distribuido)</vt:lpstr>
      <vt:lpstr>SPARK: Ejemplo transformación “reduceByKey(…)”</vt:lpstr>
      <vt:lpstr>Distintos orígenes de datos</vt:lpstr>
      <vt:lpstr>Presentación de PowerPoint</vt:lpstr>
      <vt:lpstr>SPARK: Quienes lo usan (ejemplos)</vt:lpstr>
      <vt:lpstr>Presentación de PowerPoint</vt:lpstr>
      <vt:lpstr>DATABRICKS COMMUNITY EDITION</vt:lpstr>
      <vt:lpstr>CREAR UNA CUENTA</vt:lpstr>
      <vt:lpstr>Presentación de PowerPoint</vt:lpstr>
      <vt:lpstr>CREAR UNA CUENTA</vt:lpstr>
      <vt:lpstr>CREAR UNA CUENTA</vt:lpstr>
      <vt:lpstr>CREAR UNA CUENTA</vt:lpstr>
      <vt:lpstr>CREAR UNA CUENTA</vt:lpstr>
      <vt:lpstr>CREAR UNA CUENTA</vt:lpstr>
      <vt:lpstr>Presentación de PowerPoint</vt:lpstr>
      <vt:lpstr>PYSPARK</vt:lpstr>
      <vt:lpstr>PYSPARK: RDDs (Resilient Distribuited Datasets)</vt:lpstr>
      <vt:lpstr>SPARK RDDs: Realizar procesado, resolver problema</vt:lpstr>
      <vt:lpstr>DCE: lo primero es lo primero, CREAR un CLÚSTER</vt:lpstr>
      <vt:lpstr>DCE: crear un clúster</vt:lpstr>
      <vt:lpstr>DCE: crear un clúster</vt:lpstr>
      <vt:lpstr>DCE: crear un clúster</vt:lpstr>
      <vt:lpstr>RECORDATORIO: funciones lambda</vt:lpstr>
      <vt:lpstr>Crear un RDD a partir de una lista con sus elementos</vt:lpstr>
      <vt:lpstr>SPARK: ejemplo de Evaluación Perezosa</vt:lpstr>
      <vt:lpstr>Presentación de PowerPoint</vt:lpstr>
      <vt:lpstr>RDDs: Transformaciones</vt:lpstr>
      <vt:lpstr>RDDs: Transformaciones más comunes</vt:lpstr>
      <vt:lpstr>Transformación “map()”</vt:lpstr>
      <vt:lpstr>Transformación: cuestiones sobre “map()”</vt:lpstr>
      <vt:lpstr>Transformación “filter()”</vt:lpstr>
      <vt:lpstr>Transformación: cuestiones sobre “filter()”</vt:lpstr>
      <vt:lpstr>Transformación “flatMap()”</vt:lpstr>
      <vt:lpstr>Diferencias entre “flatMap()” y “map()”</vt:lpstr>
      <vt:lpstr>Transformación “distinct()”</vt:lpstr>
      <vt:lpstr>Transformación “sample()”</vt:lpstr>
      <vt:lpstr>Transformación “union()”</vt:lpstr>
      <vt:lpstr>Transformación “union()”: ejemplo de uso sencillo</vt:lpstr>
      <vt:lpstr>Concepto de DAG (Direct Acyclic Graph)</vt:lpstr>
      <vt:lpstr>SPARK: Jobs, Stages, Task</vt:lpstr>
      <vt:lpstr>Ejemplo DAG (operaciones clave-valor)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Eduardo R</dc:creator>
  <cp:lastModifiedBy>Eduardo R</cp:lastModifiedBy>
  <cp:revision>68</cp:revision>
  <dcterms:created xsi:type="dcterms:W3CDTF">2021-05-28T10:18:10Z</dcterms:created>
  <dcterms:modified xsi:type="dcterms:W3CDTF">2022-11-09T17:59:02Z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  <property fmtid="{D5CDD505-2E9C-101B-9397-08002B2CF9AE}" pid="6" name="MediaServiceImageTags">
    <vt:lpwstr/>
  </property>
</Properties>
</file>